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473563" cy="42473563"/>
  <p:notesSz cx="6858000" cy="9144000"/>
  <p:defaultTextStyle>
    <a:defPPr>
      <a:defRPr lang="en-US"/>
    </a:defPPr>
    <a:lvl1pPr algn="l" defTabSz="4852988" rtl="0" fontAlgn="base">
      <a:spcBef>
        <a:spcPct val="0"/>
      </a:spcBef>
      <a:spcAft>
        <a:spcPct val="0"/>
      </a:spcAft>
      <a:defRPr sz="9600" kern="1200">
        <a:solidFill>
          <a:schemeClr val="tx1"/>
        </a:solidFill>
        <a:latin typeface="Arial" charset="0"/>
        <a:ea typeface="+mn-ea"/>
        <a:cs typeface="Arial" charset="0"/>
      </a:defRPr>
    </a:lvl1pPr>
    <a:lvl2pPr marL="2425700" indent="-1968500" algn="l" defTabSz="4852988" rtl="0" fontAlgn="base">
      <a:spcBef>
        <a:spcPct val="0"/>
      </a:spcBef>
      <a:spcAft>
        <a:spcPct val="0"/>
      </a:spcAft>
      <a:defRPr sz="9600" kern="1200">
        <a:solidFill>
          <a:schemeClr val="tx1"/>
        </a:solidFill>
        <a:latin typeface="Arial" charset="0"/>
        <a:ea typeface="+mn-ea"/>
        <a:cs typeface="Arial" charset="0"/>
      </a:defRPr>
    </a:lvl2pPr>
    <a:lvl3pPr marL="4852988" indent="-3938588" algn="l" defTabSz="4852988" rtl="0" fontAlgn="base">
      <a:spcBef>
        <a:spcPct val="0"/>
      </a:spcBef>
      <a:spcAft>
        <a:spcPct val="0"/>
      </a:spcAft>
      <a:defRPr sz="9600" kern="1200">
        <a:solidFill>
          <a:schemeClr val="tx1"/>
        </a:solidFill>
        <a:latin typeface="Arial" charset="0"/>
        <a:ea typeface="+mn-ea"/>
        <a:cs typeface="Arial" charset="0"/>
      </a:defRPr>
    </a:lvl3pPr>
    <a:lvl4pPr marL="7280275" indent="-5908675" algn="l" defTabSz="4852988" rtl="0" fontAlgn="base">
      <a:spcBef>
        <a:spcPct val="0"/>
      </a:spcBef>
      <a:spcAft>
        <a:spcPct val="0"/>
      </a:spcAft>
      <a:defRPr sz="9600" kern="1200">
        <a:solidFill>
          <a:schemeClr val="tx1"/>
        </a:solidFill>
        <a:latin typeface="Arial" charset="0"/>
        <a:ea typeface="+mn-ea"/>
        <a:cs typeface="Arial" charset="0"/>
      </a:defRPr>
    </a:lvl4pPr>
    <a:lvl5pPr marL="9707563" indent="-7878763" algn="l" defTabSz="4852988" rtl="0" fontAlgn="base">
      <a:spcBef>
        <a:spcPct val="0"/>
      </a:spcBef>
      <a:spcAft>
        <a:spcPct val="0"/>
      </a:spcAft>
      <a:defRPr sz="9600" kern="1200">
        <a:solidFill>
          <a:schemeClr val="tx1"/>
        </a:solidFill>
        <a:latin typeface="Arial" charset="0"/>
        <a:ea typeface="+mn-ea"/>
        <a:cs typeface="Arial" charset="0"/>
      </a:defRPr>
    </a:lvl5pPr>
    <a:lvl6pPr marL="2286000" algn="l" defTabSz="914400" rtl="0" eaLnBrk="1" latinLnBrk="0" hangingPunct="1">
      <a:defRPr sz="9600" kern="1200">
        <a:solidFill>
          <a:schemeClr val="tx1"/>
        </a:solidFill>
        <a:latin typeface="Arial" charset="0"/>
        <a:ea typeface="+mn-ea"/>
        <a:cs typeface="Arial" charset="0"/>
      </a:defRPr>
    </a:lvl6pPr>
    <a:lvl7pPr marL="2743200" algn="l" defTabSz="914400" rtl="0" eaLnBrk="1" latinLnBrk="0" hangingPunct="1">
      <a:defRPr sz="9600" kern="1200">
        <a:solidFill>
          <a:schemeClr val="tx1"/>
        </a:solidFill>
        <a:latin typeface="Arial" charset="0"/>
        <a:ea typeface="+mn-ea"/>
        <a:cs typeface="Arial" charset="0"/>
      </a:defRPr>
    </a:lvl7pPr>
    <a:lvl8pPr marL="3200400" algn="l" defTabSz="914400" rtl="0" eaLnBrk="1" latinLnBrk="0" hangingPunct="1">
      <a:defRPr sz="9600" kern="1200">
        <a:solidFill>
          <a:schemeClr val="tx1"/>
        </a:solidFill>
        <a:latin typeface="Arial" charset="0"/>
        <a:ea typeface="+mn-ea"/>
        <a:cs typeface="Arial" charset="0"/>
      </a:defRPr>
    </a:lvl8pPr>
    <a:lvl9pPr marL="3657600" algn="l" defTabSz="914400" rtl="0" eaLnBrk="1" latinLnBrk="0" hangingPunct="1">
      <a:defRPr sz="9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895" autoAdjust="0"/>
  </p:normalViewPr>
  <p:slideViewPr>
    <p:cSldViewPr>
      <p:cViewPr>
        <p:scale>
          <a:sx n="40" d="100"/>
          <a:sy n="40" d="100"/>
        </p:scale>
        <p:origin x="-402" y="2946"/>
      </p:cViewPr>
      <p:guideLst>
        <p:guide orient="horz" pos="13378"/>
        <p:guide pos="1337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3B0D2-4C73-4F0C-BBE5-C83AE9975A43}" type="datetimeFigureOut">
              <a:rPr lang="en-US" smtClean="0"/>
              <a:pPr/>
              <a:t>5/26/2009</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BC2-80B1-4EC9-A4A5-7C2C6B63AE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57CBC2-80B1-4EC9-A4A5-7C2C6B63AEE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85517" y="13194337"/>
            <a:ext cx="36102529" cy="9104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6371035" y="24068352"/>
            <a:ext cx="29731494" cy="10854355"/>
          </a:xfrm>
        </p:spPr>
        <p:txBody>
          <a:bodyPr/>
          <a:lstStyle>
            <a:lvl1pPr marL="0" indent="0" algn="ctr">
              <a:buNone/>
              <a:defRPr>
                <a:solidFill>
                  <a:schemeClr val="tx1">
                    <a:tint val="75000"/>
                  </a:schemeClr>
                </a:solidFill>
              </a:defRPr>
            </a:lvl1pPr>
            <a:lvl2pPr marL="2427046" indent="0" algn="ctr">
              <a:buNone/>
              <a:defRPr>
                <a:solidFill>
                  <a:schemeClr val="tx1">
                    <a:tint val="75000"/>
                  </a:schemeClr>
                </a:solidFill>
              </a:defRPr>
            </a:lvl2pPr>
            <a:lvl3pPr marL="4854092" indent="0" algn="ctr">
              <a:buNone/>
              <a:defRPr>
                <a:solidFill>
                  <a:schemeClr val="tx1">
                    <a:tint val="75000"/>
                  </a:schemeClr>
                </a:solidFill>
              </a:defRPr>
            </a:lvl3pPr>
            <a:lvl4pPr marL="7281139" indent="0" algn="ctr">
              <a:buNone/>
              <a:defRPr>
                <a:solidFill>
                  <a:schemeClr val="tx1">
                    <a:tint val="75000"/>
                  </a:schemeClr>
                </a:solidFill>
              </a:defRPr>
            </a:lvl4pPr>
            <a:lvl5pPr marL="9708185" indent="0" algn="ctr">
              <a:buNone/>
              <a:defRPr>
                <a:solidFill>
                  <a:schemeClr val="tx1">
                    <a:tint val="75000"/>
                  </a:schemeClr>
                </a:solidFill>
              </a:defRPr>
            </a:lvl5pPr>
            <a:lvl6pPr marL="12135231" indent="0" algn="ctr">
              <a:buNone/>
              <a:defRPr>
                <a:solidFill>
                  <a:schemeClr val="tx1">
                    <a:tint val="75000"/>
                  </a:schemeClr>
                </a:solidFill>
              </a:defRPr>
            </a:lvl6pPr>
            <a:lvl7pPr marL="14562277" indent="0" algn="ctr">
              <a:buNone/>
              <a:defRPr>
                <a:solidFill>
                  <a:schemeClr val="tx1">
                    <a:tint val="75000"/>
                  </a:schemeClr>
                </a:solidFill>
              </a:defRPr>
            </a:lvl7pPr>
            <a:lvl8pPr marL="16989323" indent="0" algn="ctr">
              <a:buNone/>
              <a:defRPr>
                <a:solidFill>
                  <a:schemeClr val="tx1">
                    <a:tint val="75000"/>
                  </a:schemeClr>
                </a:solidFill>
              </a:defRPr>
            </a:lvl8pPr>
            <a:lvl9pPr marL="194163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B065AA-6C9F-4AD6-90AD-574B2C532025}" type="datetimeFigureOut">
              <a:rPr lang="en-US"/>
              <a:pPr>
                <a:defRPr/>
              </a:pPr>
              <a:t>5/26/2009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A29E5-BDED-447B-B18E-4DC76286B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1A0E77-14C1-480A-B236-95ACFDA11D68}" type="datetimeFigureOut">
              <a:rPr lang="en-US"/>
              <a:pPr>
                <a:defRPr/>
              </a:pPr>
              <a:t>5/26/2009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F1B539-0827-4B17-8125-051DE6B45E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793333" y="1700915"/>
            <a:ext cx="9556552" cy="36240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23678" y="1700915"/>
            <a:ext cx="27961762" cy="36240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4BFD7-41EF-48A2-A6EC-5D4EDD766B5D}" type="datetimeFigureOut">
              <a:rPr lang="en-US"/>
              <a:pPr>
                <a:defRPr/>
              </a:pPr>
              <a:t>5/26/2009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C9757D-20E4-4E87-85D8-8E9AEF7B1D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068F5F-0A1D-4244-9DC7-0B47418E815E}" type="datetimeFigureOut">
              <a:rPr lang="en-US"/>
              <a:pPr>
                <a:defRPr/>
              </a:pPr>
              <a:t>5/26/2009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BDB1ED-76C5-46B8-9920-EE9595262D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55119" y="27293200"/>
            <a:ext cx="36102529" cy="8435722"/>
          </a:xfrm>
        </p:spPr>
        <p:txBody>
          <a:bodyPr anchor="t"/>
          <a:lstStyle>
            <a:lvl1pPr algn="l">
              <a:defRPr sz="21200" b="1" cap="all"/>
            </a:lvl1pPr>
          </a:lstStyle>
          <a:p>
            <a:r>
              <a:rPr lang="en-US" smtClean="0"/>
              <a:t>Click to edit Master title style</a:t>
            </a:r>
            <a:endParaRPr lang="en-US"/>
          </a:p>
        </p:txBody>
      </p:sp>
      <p:sp>
        <p:nvSpPr>
          <p:cNvPr id="3" name="Text Placeholder 2"/>
          <p:cNvSpPr>
            <a:spLocks noGrp="1"/>
          </p:cNvSpPr>
          <p:nvPr>
            <p:ph type="body" idx="1"/>
          </p:nvPr>
        </p:nvSpPr>
        <p:spPr>
          <a:xfrm>
            <a:off x="3355119" y="18002111"/>
            <a:ext cx="36102529" cy="9291089"/>
          </a:xfrm>
        </p:spPr>
        <p:txBody>
          <a:bodyPr anchor="b"/>
          <a:lstStyle>
            <a:lvl1pPr marL="0" indent="0">
              <a:buNone/>
              <a:defRPr sz="10600">
                <a:solidFill>
                  <a:schemeClr val="tx1">
                    <a:tint val="75000"/>
                  </a:schemeClr>
                </a:solidFill>
              </a:defRPr>
            </a:lvl1pPr>
            <a:lvl2pPr marL="2427046" indent="0">
              <a:buNone/>
              <a:defRPr sz="9600">
                <a:solidFill>
                  <a:schemeClr val="tx1">
                    <a:tint val="75000"/>
                  </a:schemeClr>
                </a:solidFill>
              </a:defRPr>
            </a:lvl2pPr>
            <a:lvl3pPr marL="4854092" indent="0">
              <a:buNone/>
              <a:defRPr sz="8500">
                <a:solidFill>
                  <a:schemeClr val="tx1">
                    <a:tint val="75000"/>
                  </a:schemeClr>
                </a:solidFill>
              </a:defRPr>
            </a:lvl3pPr>
            <a:lvl4pPr marL="7281139" indent="0">
              <a:buNone/>
              <a:defRPr sz="7400">
                <a:solidFill>
                  <a:schemeClr val="tx1">
                    <a:tint val="75000"/>
                  </a:schemeClr>
                </a:solidFill>
              </a:defRPr>
            </a:lvl4pPr>
            <a:lvl5pPr marL="9708185" indent="0">
              <a:buNone/>
              <a:defRPr sz="7400">
                <a:solidFill>
                  <a:schemeClr val="tx1">
                    <a:tint val="75000"/>
                  </a:schemeClr>
                </a:solidFill>
              </a:defRPr>
            </a:lvl5pPr>
            <a:lvl6pPr marL="12135231" indent="0">
              <a:buNone/>
              <a:defRPr sz="7400">
                <a:solidFill>
                  <a:schemeClr val="tx1">
                    <a:tint val="75000"/>
                  </a:schemeClr>
                </a:solidFill>
              </a:defRPr>
            </a:lvl6pPr>
            <a:lvl7pPr marL="14562277" indent="0">
              <a:buNone/>
              <a:defRPr sz="7400">
                <a:solidFill>
                  <a:schemeClr val="tx1">
                    <a:tint val="75000"/>
                  </a:schemeClr>
                </a:solidFill>
              </a:defRPr>
            </a:lvl7pPr>
            <a:lvl8pPr marL="16989323" indent="0">
              <a:buNone/>
              <a:defRPr sz="7400">
                <a:solidFill>
                  <a:schemeClr val="tx1">
                    <a:tint val="75000"/>
                  </a:schemeClr>
                </a:solidFill>
              </a:defRPr>
            </a:lvl8pPr>
            <a:lvl9pPr marL="19416370"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FDEF7E-8391-4456-A4CA-65A3BC3430DB}" type="datetimeFigureOut">
              <a:rPr lang="en-US"/>
              <a:pPr>
                <a:defRPr/>
              </a:pPr>
              <a:t>5/26/2009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1AB411-1F50-4922-AB20-286D361C02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3678" y="9910501"/>
            <a:ext cx="18759157" cy="28030588"/>
          </a:xfrm>
        </p:spPr>
        <p:txBody>
          <a:bodyPr/>
          <a:lstStyle>
            <a:lvl1pPr>
              <a:defRPr sz="14900"/>
            </a:lvl1pPr>
            <a:lvl2pPr>
              <a:defRPr sz="12700"/>
            </a:lvl2pPr>
            <a:lvl3pPr>
              <a:defRPr sz="10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590728" y="9910501"/>
            <a:ext cx="18759157" cy="28030588"/>
          </a:xfrm>
        </p:spPr>
        <p:txBody>
          <a:bodyPr/>
          <a:lstStyle>
            <a:lvl1pPr>
              <a:defRPr sz="14900"/>
            </a:lvl1pPr>
            <a:lvl2pPr>
              <a:defRPr sz="12700"/>
            </a:lvl2pPr>
            <a:lvl3pPr>
              <a:defRPr sz="10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8D71F3-7C2A-4B73-89DB-D0924F73AC63}" type="datetimeFigureOut">
              <a:rPr lang="en-US"/>
              <a:pPr>
                <a:defRPr/>
              </a:pPr>
              <a:t>5/26/2009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ECBC50-DE5D-4500-A9A4-DAD29790E9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23678" y="9507395"/>
            <a:ext cx="18766533" cy="3962230"/>
          </a:xfrm>
        </p:spPr>
        <p:txBody>
          <a:bodyPr anchor="b"/>
          <a:lstStyle>
            <a:lvl1pPr marL="0" indent="0">
              <a:buNone/>
              <a:defRPr sz="12700" b="1"/>
            </a:lvl1pPr>
            <a:lvl2pPr marL="2427046" indent="0">
              <a:buNone/>
              <a:defRPr sz="10600" b="1"/>
            </a:lvl2pPr>
            <a:lvl3pPr marL="4854092" indent="0">
              <a:buNone/>
              <a:defRPr sz="9600" b="1"/>
            </a:lvl3pPr>
            <a:lvl4pPr marL="7281139" indent="0">
              <a:buNone/>
              <a:defRPr sz="8500" b="1"/>
            </a:lvl4pPr>
            <a:lvl5pPr marL="9708185" indent="0">
              <a:buNone/>
              <a:defRPr sz="8500" b="1"/>
            </a:lvl5pPr>
            <a:lvl6pPr marL="12135231" indent="0">
              <a:buNone/>
              <a:defRPr sz="8500" b="1"/>
            </a:lvl6pPr>
            <a:lvl7pPr marL="14562277" indent="0">
              <a:buNone/>
              <a:defRPr sz="8500" b="1"/>
            </a:lvl7pPr>
            <a:lvl8pPr marL="16989323" indent="0">
              <a:buNone/>
              <a:defRPr sz="8500" b="1"/>
            </a:lvl8pPr>
            <a:lvl9pPr marL="19416370" indent="0">
              <a:buNone/>
              <a:defRPr sz="8500" b="1"/>
            </a:lvl9pPr>
          </a:lstStyle>
          <a:p>
            <a:pPr lvl="0"/>
            <a:r>
              <a:rPr lang="en-US" smtClean="0"/>
              <a:t>Click to edit Master text styles</a:t>
            </a:r>
          </a:p>
        </p:txBody>
      </p:sp>
      <p:sp>
        <p:nvSpPr>
          <p:cNvPr id="4" name="Content Placeholder 3"/>
          <p:cNvSpPr>
            <a:spLocks noGrp="1"/>
          </p:cNvSpPr>
          <p:nvPr>
            <p:ph sz="half" idx="2"/>
          </p:nvPr>
        </p:nvSpPr>
        <p:spPr>
          <a:xfrm>
            <a:off x="2123678" y="13469625"/>
            <a:ext cx="18766533" cy="24471461"/>
          </a:xfrm>
        </p:spPr>
        <p:txBody>
          <a:bodyPr/>
          <a:lstStyle>
            <a:lvl1pPr>
              <a:defRPr sz="12700"/>
            </a:lvl1pPr>
            <a:lvl2pPr>
              <a:defRPr sz="106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575982" y="9507395"/>
            <a:ext cx="18773905" cy="3962230"/>
          </a:xfrm>
        </p:spPr>
        <p:txBody>
          <a:bodyPr anchor="b"/>
          <a:lstStyle>
            <a:lvl1pPr marL="0" indent="0">
              <a:buNone/>
              <a:defRPr sz="12700" b="1"/>
            </a:lvl1pPr>
            <a:lvl2pPr marL="2427046" indent="0">
              <a:buNone/>
              <a:defRPr sz="10600" b="1"/>
            </a:lvl2pPr>
            <a:lvl3pPr marL="4854092" indent="0">
              <a:buNone/>
              <a:defRPr sz="9600" b="1"/>
            </a:lvl3pPr>
            <a:lvl4pPr marL="7281139" indent="0">
              <a:buNone/>
              <a:defRPr sz="8500" b="1"/>
            </a:lvl4pPr>
            <a:lvl5pPr marL="9708185" indent="0">
              <a:buNone/>
              <a:defRPr sz="8500" b="1"/>
            </a:lvl5pPr>
            <a:lvl6pPr marL="12135231" indent="0">
              <a:buNone/>
              <a:defRPr sz="8500" b="1"/>
            </a:lvl6pPr>
            <a:lvl7pPr marL="14562277" indent="0">
              <a:buNone/>
              <a:defRPr sz="8500" b="1"/>
            </a:lvl7pPr>
            <a:lvl8pPr marL="16989323" indent="0">
              <a:buNone/>
              <a:defRPr sz="8500" b="1"/>
            </a:lvl8pPr>
            <a:lvl9pPr marL="19416370" indent="0">
              <a:buNone/>
              <a:defRPr sz="8500" b="1"/>
            </a:lvl9pPr>
          </a:lstStyle>
          <a:p>
            <a:pPr lvl="0"/>
            <a:r>
              <a:rPr lang="en-US" smtClean="0"/>
              <a:t>Click to edit Master text styles</a:t>
            </a:r>
          </a:p>
        </p:txBody>
      </p:sp>
      <p:sp>
        <p:nvSpPr>
          <p:cNvPr id="6" name="Content Placeholder 5"/>
          <p:cNvSpPr>
            <a:spLocks noGrp="1"/>
          </p:cNvSpPr>
          <p:nvPr>
            <p:ph sz="quarter" idx="4"/>
          </p:nvPr>
        </p:nvSpPr>
        <p:spPr>
          <a:xfrm>
            <a:off x="21575982" y="13469625"/>
            <a:ext cx="18773905" cy="24471461"/>
          </a:xfrm>
        </p:spPr>
        <p:txBody>
          <a:bodyPr/>
          <a:lstStyle>
            <a:lvl1pPr>
              <a:defRPr sz="12700"/>
            </a:lvl1pPr>
            <a:lvl2pPr>
              <a:defRPr sz="10600"/>
            </a:lvl2pPr>
            <a:lvl3pPr>
              <a:defRPr sz="96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B6F46A-FEF1-48FA-B945-08ED2482365C}" type="datetimeFigureOut">
              <a:rPr lang="en-US"/>
              <a:pPr>
                <a:defRPr/>
              </a:pPr>
              <a:t>5/26/2009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3EAC76-0A70-4F33-964A-CE177139A1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F0E9A8-05BD-4A89-B903-A9E314ABB0A9}" type="datetimeFigureOut">
              <a:rPr lang="en-US"/>
              <a:pPr>
                <a:defRPr/>
              </a:pPr>
              <a:t>5/26/2009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4E655F-5878-4878-8187-A3B19F8938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540348-C55C-4E2F-86CC-C83B45EAA0D0}" type="datetimeFigureOut">
              <a:rPr lang="en-US"/>
              <a:pPr>
                <a:defRPr/>
              </a:pPr>
              <a:t>5/26/2009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555380-E87D-4D90-AE2C-9A8C33596C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680" y="1691077"/>
            <a:ext cx="13973510" cy="7196909"/>
          </a:xfrm>
        </p:spPr>
        <p:txBody>
          <a:bodyPr anchor="b"/>
          <a:lstStyle>
            <a:lvl1pPr algn="l">
              <a:defRPr sz="10600" b="1"/>
            </a:lvl1pPr>
          </a:lstStyle>
          <a:p>
            <a:r>
              <a:rPr lang="en-US" smtClean="0"/>
              <a:t>Click to edit Master title style</a:t>
            </a:r>
            <a:endParaRPr lang="en-US"/>
          </a:p>
        </p:txBody>
      </p:sp>
      <p:sp>
        <p:nvSpPr>
          <p:cNvPr id="3" name="Content Placeholder 2"/>
          <p:cNvSpPr>
            <a:spLocks noGrp="1"/>
          </p:cNvSpPr>
          <p:nvPr>
            <p:ph idx="1"/>
          </p:nvPr>
        </p:nvSpPr>
        <p:spPr>
          <a:xfrm>
            <a:off x="16605983" y="1691080"/>
            <a:ext cx="23743902" cy="36250009"/>
          </a:xfrm>
        </p:spPr>
        <p:txBody>
          <a:bodyPr/>
          <a:lstStyle>
            <a:lvl1pPr>
              <a:defRPr sz="17000"/>
            </a:lvl1pPr>
            <a:lvl2pPr>
              <a:defRPr sz="14900"/>
            </a:lvl2pPr>
            <a:lvl3pPr>
              <a:defRPr sz="12700"/>
            </a:lvl3pPr>
            <a:lvl4pPr>
              <a:defRPr sz="10600"/>
            </a:lvl4pPr>
            <a:lvl5pPr>
              <a:defRPr sz="10600"/>
            </a:lvl5pPr>
            <a:lvl6pPr>
              <a:defRPr sz="10600"/>
            </a:lvl6pPr>
            <a:lvl7pPr>
              <a:defRPr sz="10600"/>
            </a:lvl7pPr>
            <a:lvl8pPr>
              <a:defRPr sz="10600"/>
            </a:lvl8pPr>
            <a:lvl9pPr>
              <a:defRPr sz="10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23680" y="8887989"/>
            <a:ext cx="13973510" cy="29053100"/>
          </a:xfrm>
        </p:spPr>
        <p:txBody>
          <a:bodyPr/>
          <a:lstStyle>
            <a:lvl1pPr marL="0" indent="0">
              <a:buNone/>
              <a:defRPr sz="7400"/>
            </a:lvl1pPr>
            <a:lvl2pPr marL="2427046" indent="0">
              <a:buNone/>
              <a:defRPr sz="6400"/>
            </a:lvl2pPr>
            <a:lvl3pPr marL="4854092" indent="0">
              <a:buNone/>
              <a:defRPr sz="5300"/>
            </a:lvl3pPr>
            <a:lvl4pPr marL="7281139" indent="0">
              <a:buNone/>
              <a:defRPr sz="4800"/>
            </a:lvl4pPr>
            <a:lvl5pPr marL="9708185" indent="0">
              <a:buNone/>
              <a:defRPr sz="4800"/>
            </a:lvl5pPr>
            <a:lvl6pPr marL="12135231" indent="0">
              <a:buNone/>
              <a:defRPr sz="4800"/>
            </a:lvl6pPr>
            <a:lvl7pPr marL="14562277" indent="0">
              <a:buNone/>
              <a:defRPr sz="4800"/>
            </a:lvl7pPr>
            <a:lvl8pPr marL="16989323" indent="0">
              <a:buNone/>
              <a:defRPr sz="4800"/>
            </a:lvl8pPr>
            <a:lvl9pPr marL="19416370" indent="0">
              <a:buNone/>
              <a:defRPr sz="4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7B9A20-C448-4D36-AB5A-22619E5901DF}" type="datetimeFigureOut">
              <a:rPr lang="en-US"/>
              <a:pPr>
                <a:defRPr/>
              </a:pPr>
              <a:t>5/26/2009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315284-A366-4ED3-87C8-7E33AAC096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25116" y="29731494"/>
            <a:ext cx="25484138" cy="3509971"/>
          </a:xfrm>
        </p:spPr>
        <p:txBody>
          <a:bodyPr anchor="b"/>
          <a:lstStyle>
            <a:lvl1pPr algn="l">
              <a:defRPr sz="10600" b="1"/>
            </a:lvl1pPr>
          </a:lstStyle>
          <a:p>
            <a:r>
              <a:rPr lang="en-US" smtClean="0"/>
              <a:t>Click to edit Master title style</a:t>
            </a:r>
            <a:endParaRPr lang="en-US"/>
          </a:p>
        </p:txBody>
      </p:sp>
      <p:sp>
        <p:nvSpPr>
          <p:cNvPr id="3" name="Picture Placeholder 2"/>
          <p:cNvSpPr>
            <a:spLocks noGrp="1"/>
          </p:cNvSpPr>
          <p:nvPr>
            <p:ph type="pic" idx="1"/>
          </p:nvPr>
        </p:nvSpPr>
        <p:spPr>
          <a:xfrm>
            <a:off x="8325116" y="3795091"/>
            <a:ext cx="25484138" cy="25484138"/>
          </a:xfrm>
        </p:spPr>
        <p:txBody>
          <a:bodyPr rtlCol="0">
            <a:normAutofit/>
          </a:bodyPr>
          <a:lstStyle>
            <a:lvl1pPr marL="0" indent="0">
              <a:buNone/>
              <a:defRPr sz="17000"/>
            </a:lvl1pPr>
            <a:lvl2pPr marL="2427046" indent="0">
              <a:buNone/>
              <a:defRPr sz="14900"/>
            </a:lvl2pPr>
            <a:lvl3pPr marL="4854092" indent="0">
              <a:buNone/>
              <a:defRPr sz="12700"/>
            </a:lvl3pPr>
            <a:lvl4pPr marL="7281139" indent="0">
              <a:buNone/>
              <a:defRPr sz="10600"/>
            </a:lvl4pPr>
            <a:lvl5pPr marL="9708185" indent="0">
              <a:buNone/>
              <a:defRPr sz="10600"/>
            </a:lvl5pPr>
            <a:lvl6pPr marL="12135231" indent="0">
              <a:buNone/>
              <a:defRPr sz="10600"/>
            </a:lvl6pPr>
            <a:lvl7pPr marL="14562277" indent="0">
              <a:buNone/>
              <a:defRPr sz="10600"/>
            </a:lvl7pPr>
            <a:lvl8pPr marL="16989323" indent="0">
              <a:buNone/>
              <a:defRPr sz="10600"/>
            </a:lvl8pPr>
            <a:lvl9pPr marL="19416370" indent="0">
              <a:buNone/>
              <a:defRPr sz="10600"/>
            </a:lvl9pPr>
          </a:lstStyle>
          <a:p>
            <a:pPr lvl="0"/>
            <a:endParaRPr lang="en-US" noProof="0" smtClean="0"/>
          </a:p>
        </p:txBody>
      </p:sp>
      <p:sp>
        <p:nvSpPr>
          <p:cNvPr id="4" name="Text Placeholder 3"/>
          <p:cNvSpPr>
            <a:spLocks noGrp="1"/>
          </p:cNvSpPr>
          <p:nvPr>
            <p:ph type="body" sz="half" idx="2"/>
          </p:nvPr>
        </p:nvSpPr>
        <p:spPr>
          <a:xfrm>
            <a:off x="8325116" y="33241465"/>
            <a:ext cx="25484138" cy="4984741"/>
          </a:xfrm>
        </p:spPr>
        <p:txBody>
          <a:bodyPr/>
          <a:lstStyle>
            <a:lvl1pPr marL="0" indent="0">
              <a:buNone/>
              <a:defRPr sz="7400"/>
            </a:lvl1pPr>
            <a:lvl2pPr marL="2427046" indent="0">
              <a:buNone/>
              <a:defRPr sz="6400"/>
            </a:lvl2pPr>
            <a:lvl3pPr marL="4854092" indent="0">
              <a:buNone/>
              <a:defRPr sz="5300"/>
            </a:lvl3pPr>
            <a:lvl4pPr marL="7281139" indent="0">
              <a:buNone/>
              <a:defRPr sz="4800"/>
            </a:lvl4pPr>
            <a:lvl5pPr marL="9708185" indent="0">
              <a:buNone/>
              <a:defRPr sz="4800"/>
            </a:lvl5pPr>
            <a:lvl6pPr marL="12135231" indent="0">
              <a:buNone/>
              <a:defRPr sz="4800"/>
            </a:lvl6pPr>
            <a:lvl7pPr marL="14562277" indent="0">
              <a:buNone/>
              <a:defRPr sz="4800"/>
            </a:lvl7pPr>
            <a:lvl8pPr marL="16989323" indent="0">
              <a:buNone/>
              <a:defRPr sz="4800"/>
            </a:lvl8pPr>
            <a:lvl9pPr marL="19416370" indent="0">
              <a:buNone/>
              <a:defRPr sz="4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C7AF3F-238E-4F99-A33A-6FE72C6F2C9F}" type="datetimeFigureOut">
              <a:rPr lang="en-US"/>
              <a:pPr>
                <a:defRPr/>
              </a:pPr>
              <a:t>5/26/2009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A711FE-7504-4EAE-8BDA-BA31C30E33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24075" y="1700213"/>
            <a:ext cx="38225413" cy="7080250"/>
          </a:xfrm>
          <a:prstGeom prst="rect">
            <a:avLst/>
          </a:prstGeom>
          <a:noFill/>
          <a:ln w="9525">
            <a:noFill/>
            <a:miter lim="800000"/>
            <a:headEnd/>
            <a:tailEnd/>
          </a:ln>
        </p:spPr>
        <p:txBody>
          <a:bodyPr vert="horz" wrap="square" lIns="485409" tIns="242705" rIns="485409" bIns="24270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24075" y="9910763"/>
            <a:ext cx="38225413" cy="28030487"/>
          </a:xfrm>
          <a:prstGeom prst="rect">
            <a:avLst/>
          </a:prstGeom>
          <a:noFill/>
          <a:ln w="9525">
            <a:noFill/>
            <a:miter lim="800000"/>
            <a:headEnd/>
            <a:tailEnd/>
          </a:ln>
        </p:spPr>
        <p:txBody>
          <a:bodyPr vert="horz" wrap="square" lIns="485409" tIns="242705" rIns="485409" bIns="242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24075" y="39366825"/>
            <a:ext cx="9910763" cy="2260600"/>
          </a:xfrm>
          <a:prstGeom prst="rect">
            <a:avLst/>
          </a:prstGeom>
        </p:spPr>
        <p:txBody>
          <a:bodyPr vert="horz" lIns="485409" tIns="242705" rIns="485409" bIns="242705" rtlCol="0" anchor="ctr"/>
          <a:lstStyle>
            <a:lvl1pPr algn="l" defTabSz="4854092" fontAlgn="auto">
              <a:spcBef>
                <a:spcPts val="0"/>
              </a:spcBef>
              <a:spcAft>
                <a:spcPts val="0"/>
              </a:spcAft>
              <a:defRPr sz="6400">
                <a:solidFill>
                  <a:schemeClr val="tx1">
                    <a:tint val="75000"/>
                  </a:schemeClr>
                </a:solidFill>
                <a:latin typeface="+mn-lt"/>
                <a:cs typeface="+mn-cs"/>
              </a:defRPr>
            </a:lvl1pPr>
          </a:lstStyle>
          <a:p>
            <a:pPr>
              <a:defRPr/>
            </a:pPr>
            <a:fld id="{AA466C76-F12B-405C-91D5-2BED4753411B}" type="datetimeFigureOut">
              <a:rPr lang="en-US"/>
              <a:pPr>
                <a:defRPr/>
              </a:pPr>
              <a:t>5/26/2009</a:t>
            </a:fld>
            <a:endParaRPr lang="en-US"/>
          </a:p>
        </p:txBody>
      </p:sp>
      <p:sp>
        <p:nvSpPr>
          <p:cNvPr id="5" name="Footer Placeholder 4"/>
          <p:cNvSpPr>
            <a:spLocks noGrp="1"/>
          </p:cNvSpPr>
          <p:nvPr>
            <p:ph type="ftr" sz="quarter" idx="3"/>
          </p:nvPr>
        </p:nvSpPr>
        <p:spPr>
          <a:xfrm>
            <a:off x="14511338" y="39366825"/>
            <a:ext cx="13450887" cy="2260600"/>
          </a:xfrm>
          <a:prstGeom prst="rect">
            <a:avLst/>
          </a:prstGeom>
        </p:spPr>
        <p:txBody>
          <a:bodyPr vert="horz" lIns="485409" tIns="242705" rIns="485409" bIns="242705" rtlCol="0" anchor="ctr"/>
          <a:lstStyle>
            <a:lvl1pPr algn="ctr" defTabSz="4854092" fontAlgn="auto">
              <a:spcBef>
                <a:spcPts val="0"/>
              </a:spcBef>
              <a:spcAft>
                <a:spcPts val="0"/>
              </a:spcAft>
              <a:defRPr sz="6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0438725" y="39366825"/>
            <a:ext cx="9910763" cy="2260600"/>
          </a:xfrm>
          <a:prstGeom prst="rect">
            <a:avLst/>
          </a:prstGeom>
        </p:spPr>
        <p:txBody>
          <a:bodyPr vert="horz" lIns="485409" tIns="242705" rIns="485409" bIns="242705" rtlCol="0" anchor="ctr"/>
          <a:lstStyle>
            <a:lvl1pPr algn="r" defTabSz="4854092" fontAlgn="auto">
              <a:spcBef>
                <a:spcPts val="0"/>
              </a:spcBef>
              <a:spcAft>
                <a:spcPts val="0"/>
              </a:spcAft>
              <a:defRPr sz="6400">
                <a:solidFill>
                  <a:schemeClr val="tx1">
                    <a:tint val="75000"/>
                  </a:schemeClr>
                </a:solidFill>
                <a:latin typeface="+mn-lt"/>
                <a:cs typeface="+mn-cs"/>
              </a:defRPr>
            </a:lvl1pPr>
          </a:lstStyle>
          <a:p>
            <a:pPr>
              <a:defRPr/>
            </a:pPr>
            <a:fld id="{2834BA10-4775-4F1C-BD61-77651AAE5F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52988" rtl="0" eaLnBrk="0" fontAlgn="base" hangingPunct="0">
        <a:spcBef>
          <a:spcPct val="0"/>
        </a:spcBef>
        <a:spcAft>
          <a:spcPct val="0"/>
        </a:spcAft>
        <a:defRPr sz="23400" kern="1200">
          <a:solidFill>
            <a:schemeClr val="tx1"/>
          </a:solidFill>
          <a:latin typeface="+mj-lt"/>
          <a:ea typeface="+mj-ea"/>
          <a:cs typeface="+mj-cs"/>
        </a:defRPr>
      </a:lvl1pPr>
      <a:lvl2pPr algn="ctr" defTabSz="4852988" rtl="0" eaLnBrk="0" fontAlgn="base" hangingPunct="0">
        <a:spcBef>
          <a:spcPct val="0"/>
        </a:spcBef>
        <a:spcAft>
          <a:spcPct val="0"/>
        </a:spcAft>
        <a:defRPr sz="23400">
          <a:solidFill>
            <a:schemeClr val="tx1"/>
          </a:solidFill>
          <a:latin typeface="Calibri" pitchFamily="34" charset="0"/>
        </a:defRPr>
      </a:lvl2pPr>
      <a:lvl3pPr algn="ctr" defTabSz="4852988" rtl="0" eaLnBrk="0" fontAlgn="base" hangingPunct="0">
        <a:spcBef>
          <a:spcPct val="0"/>
        </a:spcBef>
        <a:spcAft>
          <a:spcPct val="0"/>
        </a:spcAft>
        <a:defRPr sz="23400">
          <a:solidFill>
            <a:schemeClr val="tx1"/>
          </a:solidFill>
          <a:latin typeface="Calibri" pitchFamily="34" charset="0"/>
        </a:defRPr>
      </a:lvl3pPr>
      <a:lvl4pPr algn="ctr" defTabSz="4852988" rtl="0" eaLnBrk="0" fontAlgn="base" hangingPunct="0">
        <a:spcBef>
          <a:spcPct val="0"/>
        </a:spcBef>
        <a:spcAft>
          <a:spcPct val="0"/>
        </a:spcAft>
        <a:defRPr sz="23400">
          <a:solidFill>
            <a:schemeClr val="tx1"/>
          </a:solidFill>
          <a:latin typeface="Calibri" pitchFamily="34" charset="0"/>
        </a:defRPr>
      </a:lvl4pPr>
      <a:lvl5pPr algn="ctr" defTabSz="4852988" rtl="0" eaLnBrk="0" fontAlgn="base" hangingPunct="0">
        <a:spcBef>
          <a:spcPct val="0"/>
        </a:spcBef>
        <a:spcAft>
          <a:spcPct val="0"/>
        </a:spcAft>
        <a:defRPr sz="23400">
          <a:solidFill>
            <a:schemeClr val="tx1"/>
          </a:solidFill>
          <a:latin typeface="Calibri" pitchFamily="34" charset="0"/>
        </a:defRPr>
      </a:lvl5pPr>
      <a:lvl6pPr marL="457200" algn="ctr" defTabSz="4852988" rtl="0" fontAlgn="base">
        <a:spcBef>
          <a:spcPct val="0"/>
        </a:spcBef>
        <a:spcAft>
          <a:spcPct val="0"/>
        </a:spcAft>
        <a:defRPr sz="23400">
          <a:solidFill>
            <a:schemeClr val="tx1"/>
          </a:solidFill>
          <a:latin typeface="Calibri" pitchFamily="34" charset="0"/>
        </a:defRPr>
      </a:lvl6pPr>
      <a:lvl7pPr marL="914400" algn="ctr" defTabSz="4852988" rtl="0" fontAlgn="base">
        <a:spcBef>
          <a:spcPct val="0"/>
        </a:spcBef>
        <a:spcAft>
          <a:spcPct val="0"/>
        </a:spcAft>
        <a:defRPr sz="23400">
          <a:solidFill>
            <a:schemeClr val="tx1"/>
          </a:solidFill>
          <a:latin typeface="Calibri" pitchFamily="34" charset="0"/>
        </a:defRPr>
      </a:lvl7pPr>
      <a:lvl8pPr marL="1371600" algn="ctr" defTabSz="4852988" rtl="0" fontAlgn="base">
        <a:spcBef>
          <a:spcPct val="0"/>
        </a:spcBef>
        <a:spcAft>
          <a:spcPct val="0"/>
        </a:spcAft>
        <a:defRPr sz="23400">
          <a:solidFill>
            <a:schemeClr val="tx1"/>
          </a:solidFill>
          <a:latin typeface="Calibri" pitchFamily="34" charset="0"/>
        </a:defRPr>
      </a:lvl8pPr>
      <a:lvl9pPr marL="1828800" algn="ctr" defTabSz="4852988" rtl="0" fontAlgn="base">
        <a:spcBef>
          <a:spcPct val="0"/>
        </a:spcBef>
        <a:spcAft>
          <a:spcPct val="0"/>
        </a:spcAft>
        <a:defRPr sz="23400">
          <a:solidFill>
            <a:schemeClr val="tx1"/>
          </a:solidFill>
          <a:latin typeface="Calibri" pitchFamily="34" charset="0"/>
        </a:defRPr>
      </a:lvl9pPr>
    </p:titleStyle>
    <p:bodyStyle>
      <a:lvl1pPr marL="1819275" indent="-1819275" algn="l" defTabSz="4852988" rtl="0" eaLnBrk="0" fontAlgn="base" hangingPunct="0">
        <a:spcBef>
          <a:spcPct val="20000"/>
        </a:spcBef>
        <a:spcAft>
          <a:spcPct val="0"/>
        </a:spcAft>
        <a:buFont typeface="Arial" charset="0"/>
        <a:buChar char="•"/>
        <a:defRPr sz="17000" kern="1200">
          <a:solidFill>
            <a:schemeClr val="tx1"/>
          </a:solidFill>
          <a:latin typeface="+mn-lt"/>
          <a:ea typeface="+mn-ea"/>
          <a:cs typeface="+mn-cs"/>
        </a:defRPr>
      </a:lvl1pPr>
      <a:lvl2pPr marL="3943350" indent="-1516063" algn="l" defTabSz="4852988" rtl="0" eaLnBrk="0" fontAlgn="base" hangingPunct="0">
        <a:spcBef>
          <a:spcPct val="20000"/>
        </a:spcBef>
        <a:spcAft>
          <a:spcPct val="0"/>
        </a:spcAft>
        <a:buFont typeface="Arial" charset="0"/>
        <a:buChar char="–"/>
        <a:defRPr sz="14900" kern="1200">
          <a:solidFill>
            <a:schemeClr val="tx1"/>
          </a:solidFill>
          <a:latin typeface="+mn-lt"/>
          <a:ea typeface="+mn-ea"/>
          <a:cs typeface="+mn-cs"/>
        </a:defRPr>
      </a:lvl2pPr>
      <a:lvl3pPr marL="6067425" indent="-1212850" algn="l" defTabSz="4852988" rtl="0" eaLnBrk="0" fontAlgn="base" hangingPunct="0">
        <a:spcBef>
          <a:spcPct val="20000"/>
        </a:spcBef>
        <a:spcAft>
          <a:spcPct val="0"/>
        </a:spcAft>
        <a:buFont typeface="Arial" charset="0"/>
        <a:buChar char="•"/>
        <a:defRPr sz="12700" kern="1200">
          <a:solidFill>
            <a:schemeClr val="tx1"/>
          </a:solidFill>
          <a:latin typeface="+mn-lt"/>
          <a:ea typeface="+mn-ea"/>
          <a:cs typeface="+mn-cs"/>
        </a:defRPr>
      </a:lvl3pPr>
      <a:lvl4pPr marL="8493125" indent="-1212850" algn="l" defTabSz="4852988" rtl="0" eaLnBrk="0" fontAlgn="base" hangingPunct="0">
        <a:spcBef>
          <a:spcPct val="20000"/>
        </a:spcBef>
        <a:spcAft>
          <a:spcPct val="0"/>
        </a:spcAft>
        <a:buFont typeface="Arial" charset="0"/>
        <a:buChar char="–"/>
        <a:defRPr sz="10600" kern="1200">
          <a:solidFill>
            <a:schemeClr val="tx1"/>
          </a:solidFill>
          <a:latin typeface="+mn-lt"/>
          <a:ea typeface="+mn-ea"/>
          <a:cs typeface="+mn-cs"/>
        </a:defRPr>
      </a:lvl4pPr>
      <a:lvl5pPr marL="10920413" indent="-1212850" algn="l" defTabSz="4852988" rtl="0" eaLnBrk="0" fontAlgn="base" hangingPunct="0">
        <a:spcBef>
          <a:spcPct val="20000"/>
        </a:spcBef>
        <a:spcAft>
          <a:spcPct val="0"/>
        </a:spcAft>
        <a:buFont typeface="Arial" charset="0"/>
        <a:buChar char="»"/>
        <a:defRPr sz="10600" kern="1200">
          <a:solidFill>
            <a:schemeClr val="tx1"/>
          </a:solidFill>
          <a:latin typeface="+mn-lt"/>
          <a:ea typeface="+mn-ea"/>
          <a:cs typeface="+mn-cs"/>
        </a:defRPr>
      </a:lvl5pPr>
      <a:lvl6pPr marL="13348754" indent="-1213523" algn="l" defTabSz="4854092" rtl="0" eaLnBrk="1" latinLnBrk="0" hangingPunct="1">
        <a:spcBef>
          <a:spcPct val="20000"/>
        </a:spcBef>
        <a:buFont typeface="Arial" pitchFamily="34" charset="0"/>
        <a:buChar char="•"/>
        <a:defRPr sz="10600" kern="1200">
          <a:solidFill>
            <a:schemeClr val="tx1"/>
          </a:solidFill>
          <a:latin typeface="+mn-lt"/>
          <a:ea typeface="+mn-ea"/>
          <a:cs typeface="+mn-cs"/>
        </a:defRPr>
      </a:lvl6pPr>
      <a:lvl7pPr marL="15775800" indent="-1213523" algn="l" defTabSz="4854092" rtl="0" eaLnBrk="1" latinLnBrk="0" hangingPunct="1">
        <a:spcBef>
          <a:spcPct val="20000"/>
        </a:spcBef>
        <a:buFont typeface="Arial" pitchFamily="34" charset="0"/>
        <a:buChar char="•"/>
        <a:defRPr sz="10600" kern="1200">
          <a:solidFill>
            <a:schemeClr val="tx1"/>
          </a:solidFill>
          <a:latin typeface="+mn-lt"/>
          <a:ea typeface="+mn-ea"/>
          <a:cs typeface="+mn-cs"/>
        </a:defRPr>
      </a:lvl7pPr>
      <a:lvl8pPr marL="18202847" indent="-1213523" algn="l" defTabSz="4854092" rtl="0" eaLnBrk="1" latinLnBrk="0" hangingPunct="1">
        <a:spcBef>
          <a:spcPct val="20000"/>
        </a:spcBef>
        <a:buFont typeface="Arial" pitchFamily="34" charset="0"/>
        <a:buChar char="•"/>
        <a:defRPr sz="10600" kern="1200">
          <a:solidFill>
            <a:schemeClr val="tx1"/>
          </a:solidFill>
          <a:latin typeface="+mn-lt"/>
          <a:ea typeface="+mn-ea"/>
          <a:cs typeface="+mn-cs"/>
        </a:defRPr>
      </a:lvl8pPr>
      <a:lvl9pPr marL="20629893" indent="-1213523" algn="l" defTabSz="4854092" rtl="0" eaLnBrk="1" latinLnBrk="0" hangingPunct="1">
        <a:spcBef>
          <a:spcPct val="20000"/>
        </a:spcBef>
        <a:buFont typeface="Arial" pitchFamily="34" charset="0"/>
        <a:buChar char="•"/>
        <a:defRPr sz="10600" kern="1200">
          <a:solidFill>
            <a:schemeClr val="tx1"/>
          </a:solidFill>
          <a:latin typeface="+mn-lt"/>
          <a:ea typeface="+mn-ea"/>
          <a:cs typeface="+mn-cs"/>
        </a:defRPr>
      </a:lvl9pPr>
    </p:bodyStyle>
    <p:otherStyle>
      <a:defPPr>
        <a:defRPr lang="en-US"/>
      </a:defPPr>
      <a:lvl1pPr marL="0" algn="l" defTabSz="4854092" rtl="0" eaLnBrk="1" latinLnBrk="0" hangingPunct="1">
        <a:defRPr sz="9600" kern="1200">
          <a:solidFill>
            <a:schemeClr val="tx1"/>
          </a:solidFill>
          <a:latin typeface="+mn-lt"/>
          <a:ea typeface="+mn-ea"/>
          <a:cs typeface="+mn-cs"/>
        </a:defRPr>
      </a:lvl1pPr>
      <a:lvl2pPr marL="2427046" algn="l" defTabSz="4854092" rtl="0" eaLnBrk="1" latinLnBrk="0" hangingPunct="1">
        <a:defRPr sz="9600" kern="1200">
          <a:solidFill>
            <a:schemeClr val="tx1"/>
          </a:solidFill>
          <a:latin typeface="+mn-lt"/>
          <a:ea typeface="+mn-ea"/>
          <a:cs typeface="+mn-cs"/>
        </a:defRPr>
      </a:lvl2pPr>
      <a:lvl3pPr marL="4854092" algn="l" defTabSz="4854092" rtl="0" eaLnBrk="1" latinLnBrk="0" hangingPunct="1">
        <a:defRPr sz="9600" kern="1200">
          <a:solidFill>
            <a:schemeClr val="tx1"/>
          </a:solidFill>
          <a:latin typeface="+mn-lt"/>
          <a:ea typeface="+mn-ea"/>
          <a:cs typeface="+mn-cs"/>
        </a:defRPr>
      </a:lvl3pPr>
      <a:lvl4pPr marL="7281139" algn="l" defTabSz="4854092" rtl="0" eaLnBrk="1" latinLnBrk="0" hangingPunct="1">
        <a:defRPr sz="9600" kern="1200">
          <a:solidFill>
            <a:schemeClr val="tx1"/>
          </a:solidFill>
          <a:latin typeface="+mn-lt"/>
          <a:ea typeface="+mn-ea"/>
          <a:cs typeface="+mn-cs"/>
        </a:defRPr>
      </a:lvl4pPr>
      <a:lvl5pPr marL="9708185" algn="l" defTabSz="4854092" rtl="0" eaLnBrk="1" latinLnBrk="0" hangingPunct="1">
        <a:defRPr sz="9600" kern="1200">
          <a:solidFill>
            <a:schemeClr val="tx1"/>
          </a:solidFill>
          <a:latin typeface="+mn-lt"/>
          <a:ea typeface="+mn-ea"/>
          <a:cs typeface="+mn-cs"/>
        </a:defRPr>
      </a:lvl5pPr>
      <a:lvl6pPr marL="12135231" algn="l" defTabSz="4854092" rtl="0" eaLnBrk="1" latinLnBrk="0" hangingPunct="1">
        <a:defRPr sz="9600" kern="1200">
          <a:solidFill>
            <a:schemeClr val="tx1"/>
          </a:solidFill>
          <a:latin typeface="+mn-lt"/>
          <a:ea typeface="+mn-ea"/>
          <a:cs typeface="+mn-cs"/>
        </a:defRPr>
      </a:lvl6pPr>
      <a:lvl7pPr marL="14562277" algn="l" defTabSz="4854092" rtl="0" eaLnBrk="1" latinLnBrk="0" hangingPunct="1">
        <a:defRPr sz="9600" kern="1200">
          <a:solidFill>
            <a:schemeClr val="tx1"/>
          </a:solidFill>
          <a:latin typeface="+mn-lt"/>
          <a:ea typeface="+mn-ea"/>
          <a:cs typeface="+mn-cs"/>
        </a:defRPr>
      </a:lvl7pPr>
      <a:lvl8pPr marL="16989323" algn="l" defTabSz="4854092" rtl="0" eaLnBrk="1" latinLnBrk="0" hangingPunct="1">
        <a:defRPr sz="9600" kern="1200">
          <a:solidFill>
            <a:schemeClr val="tx1"/>
          </a:solidFill>
          <a:latin typeface="+mn-lt"/>
          <a:ea typeface="+mn-ea"/>
          <a:cs typeface="+mn-cs"/>
        </a:defRPr>
      </a:lvl8pPr>
      <a:lvl9pPr marL="19416370" algn="l" defTabSz="4854092"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34" Type="http://schemas.openxmlformats.org/officeDocument/2006/relationships/hyperlink" Target="http://www.marshall.edu/" TargetMode="External"/><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2.gif"/><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hyperlink" Target="http://www.marshall.edu/mbic/" TargetMode="External"/><Relationship Id="rId10" Type="http://schemas.openxmlformats.org/officeDocument/2006/relationships/image" Target="../media/image7.jpe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2.jpeg"/><Relationship Id="rId9" Type="http://schemas.openxmlformats.org/officeDocument/2006/relationships/hyperlink" Target="http://upload.wikimedia.org/wikipedia/commons/f/fb/Amyloid-plaque_formation-big.jpg" TargetMode="External"/><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rot="10800000">
            <a:off x="434181" y="5387181"/>
            <a:ext cx="19507200" cy="19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54092" fontAlgn="auto">
              <a:spcBef>
                <a:spcPts val="0"/>
              </a:spcBef>
              <a:spcAft>
                <a:spcPts val="0"/>
              </a:spcAft>
              <a:defRPr/>
            </a:pPr>
            <a:endParaRPr lang="en-US" dirty="0"/>
          </a:p>
        </p:txBody>
      </p:sp>
      <p:cxnSp>
        <p:nvCxnSpPr>
          <p:cNvPr id="139" name="Straight Arrow Connector 138"/>
          <p:cNvCxnSpPr/>
          <p:nvPr/>
        </p:nvCxnSpPr>
        <p:spPr>
          <a:xfrm rot="16200000" flipH="1">
            <a:off x="15495852" y="20093781"/>
            <a:ext cx="1524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16753152" y="20131881"/>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1" name="Picture 140" descr="slide8c67 scale bar.bmp"/>
          <p:cNvPicPr>
            <a:picLocks noChangeAspect="1"/>
          </p:cNvPicPr>
          <p:nvPr/>
        </p:nvPicPr>
        <p:blipFill>
          <a:blip r:embed="rId3" cstate="print"/>
          <a:stretch>
            <a:fillRect/>
          </a:stretch>
        </p:blipFill>
        <p:spPr>
          <a:xfrm>
            <a:off x="15495852" y="21541581"/>
            <a:ext cx="3429000" cy="2743200"/>
          </a:xfrm>
          <a:prstGeom prst="rect">
            <a:avLst/>
          </a:prstGeom>
        </p:spPr>
      </p:pic>
      <p:pic>
        <p:nvPicPr>
          <p:cNvPr id="142" name="Picture 141" descr="cereb_slide8_plate60_dorsal_up_2x_scalebar.bmp"/>
          <p:cNvPicPr>
            <a:picLocks noChangeAspect="1"/>
          </p:cNvPicPr>
          <p:nvPr/>
        </p:nvPicPr>
        <p:blipFill>
          <a:blip r:embed="rId4" cstate="print"/>
          <a:stretch>
            <a:fillRect/>
          </a:stretch>
        </p:blipFill>
        <p:spPr>
          <a:xfrm>
            <a:off x="15495852" y="18722181"/>
            <a:ext cx="3429000" cy="2743200"/>
          </a:xfrm>
          <a:prstGeom prst="rect">
            <a:avLst/>
          </a:prstGeom>
        </p:spPr>
      </p:pic>
      <p:sp>
        <p:nvSpPr>
          <p:cNvPr id="143" name="Rectangle 142"/>
          <p:cNvSpPr>
            <a:spLocks noChangeAspect="1"/>
          </p:cNvSpPr>
          <p:nvPr/>
        </p:nvSpPr>
        <p:spPr>
          <a:xfrm>
            <a:off x="16640620" y="19606451"/>
            <a:ext cx="988831" cy="8090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34"/>
          <p:cNvGrpSpPr/>
          <p:nvPr/>
        </p:nvGrpSpPr>
        <p:grpSpPr>
          <a:xfrm>
            <a:off x="15443715" y="15798507"/>
            <a:ext cx="3531129" cy="2895600"/>
            <a:chOff x="14706600" y="9372599"/>
            <a:chExt cx="3531129" cy="3124201"/>
          </a:xfrm>
        </p:grpSpPr>
        <p:pic>
          <p:nvPicPr>
            <p:cNvPr id="145" name="Picture 54"/>
            <p:cNvPicPr>
              <a:picLocks noChangeAspect="1" noChangeArrowheads="1"/>
            </p:cNvPicPr>
            <p:nvPr/>
          </p:nvPicPr>
          <p:blipFill>
            <a:blip r:embed="rId5" cstate="print"/>
            <a:srcRect/>
            <a:stretch>
              <a:fillRect/>
            </a:stretch>
          </p:blipFill>
          <p:spPr bwMode="auto">
            <a:xfrm>
              <a:off x="14706600" y="9372599"/>
              <a:ext cx="3531129" cy="3124201"/>
            </a:xfrm>
            <a:prstGeom prst="rect">
              <a:avLst/>
            </a:prstGeom>
            <a:noFill/>
            <a:ln w="9525">
              <a:noFill/>
              <a:miter lim="800000"/>
              <a:headEnd/>
              <a:tailEnd/>
            </a:ln>
            <a:effectLst/>
          </p:spPr>
        </p:pic>
        <p:sp>
          <p:nvSpPr>
            <p:cNvPr id="146" name="Rectangle 145"/>
            <p:cNvSpPr>
              <a:spLocks noChangeAspect="1"/>
            </p:cNvSpPr>
            <p:nvPr/>
          </p:nvSpPr>
          <p:spPr>
            <a:xfrm>
              <a:off x="15898342" y="10232066"/>
              <a:ext cx="465666"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64"/>
          <p:cNvGrpSpPr/>
          <p:nvPr/>
        </p:nvGrpSpPr>
        <p:grpSpPr>
          <a:xfrm>
            <a:off x="11964131" y="15978981"/>
            <a:ext cx="3443354" cy="8305800"/>
            <a:chOff x="11072750" y="9829800"/>
            <a:chExt cx="3443354" cy="8305800"/>
          </a:xfrm>
        </p:grpSpPr>
        <p:grpSp>
          <p:nvGrpSpPr>
            <p:cNvPr id="126" name="Group 150"/>
            <p:cNvGrpSpPr/>
            <p:nvPr/>
          </p:nvGrpSpPr>
          <p:grpSpPr>
            <a:xfrm>
              <a:off x="11073063" y="9829800"/>
              <a:ext cx="3433463" cy="2743200"/>
              <a:chOff x="11225463" y="12573000"/>
              <a:chExt cx="3433463" cy="2743200"/>
            </a:xfrm>
          </p:grpSpPr>
          <p:pic>
            <p:nvPicPr>
              <p:cNvPr id="136" name="Picture 13" descr="blank_hippo1T 2X.bmp"/>
              <p:cNvPicPr>
                <a:picLocks noChangeAspect="1"/>
              </p:cNvPicPr>
              <p:nvPr/>
            </p:nvPicPr>
            <p:blipFill>
              <a:blip r:embed="rId6">
                <a:grayscl/>
              </a:blip>
              <a:srcRect/>
              <a:stretch>
                <a:fillRect/>
              </a:stretch>
            </p:blipFill>
            <p:spPr bwMode="auto">
              <a:xfrm>
                <a:off x="11225463" y="12573000"/>
                <a:ext cx="3429992" cy="2743200"/>
              </a:xfrm>
              <a:prstGeom prst="rect">
                <a:avLst/>
              </a:prstGeom>
              <a:noFill/>
              <a:ln w="9525">
                <a:noFill/>
                <a:miter lim="800000"/>
                <a:headEnd/>
                <a:tailEnd/>
              </a:ln>
            </p:spPr>
          </p:pic>
          <p:cxnSp>
            <p:nvCxnSpPr>
              <p:cNvPr id="137" name="Straight Connector 136"/>
              <p:cNvCxnSpPr/>
              <p:nvPr/>
            </p:nvCxnSpPr>
            <p:spPr>
              <a:xfrm>
                <a:off x="14097000" y="15091622"/>
                <a:ext cx="33832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4049326" y="15087600"/>
                <a:ext cx="609600" cy="184666"/>
              </a:xfrm>
              <a:prstGeom prst="rect">
                <a:avLst/>
              </a:prstGeom>
              <a:noFill/>
            </p:spPr>
            <p:txBody>
              <a:bodyPr wrap="square" rtlCol="0">
                <a:spAutoFit/>
              </a:bodyPr>
              <a:lstStyle/>
              <a:p>
                <a:r>
                  <a:rPr lang="en-US" sz="600" b="1" dirty="0" smtClean="0">
                    <a:solidFill>
                      <a:schemeClr val="bg1"/>
                    </a:solidFill>
                  </a:rPr>
                  <a:t>0.5mm</a:t>
                </a:r>
                <a:endParaRPr lang="en-US" sz="600" b="1" dirty="0">
                  <a:solidFill>
                    <a:schemeClr val="bg1"/>
                  </a:solidFill>
                </a:endParaRPr>
              </a:p>
            </p:txBody>
          </p:sp>
        </p:grpSp>
        <p:pic>
          <p:nvPicPr>
            <p:cNvPr id="127" name="Picture 126" descr="sod_hippo3.bmp"/>
            <p:cNvPicPr>
              <a:picLocks noChangeAspect="1"/>
            </p:cNvPicPr>
            <p:nvPr/>
          </p:nvPicPr>
          <p:blipFill>
            <a:blip r:embed="rId7" cstate="print"/>
            <a:stretch>
              <a:fillRect/>
            </a:stretch>
          </p:blipFill>
          <p:spPr>
            <a:xfrm>
              <a:off x="11072750" y="15392400"/>
              <a:ext cx="3429000" cy="2743200"/>
            </a:xfrm>
            <a:prstGeom prst="rect">
              <a:avLst/>
            </a:prstGeom>
          </p:spPr>
        </p:pic>
        <p:pic>
          <p:nvPicPr>
            <p:cNvPr id="128" name="Picture 127" descr="sod_hippo2.bmp"/>
            <p:cNvPicPr>
              <a:picLocks noChangeAspect="1"/>
            </p:cNvPicPr>
            <p:nvPr/>
          </p:nvPicPr>
          <p:blipFill>
            <a:blip r:embed="rId8" cstate="print"/>
            <a:stretch>
              <a:fillRect/>
            </a:stretch>
          </p:blipFill>
          <p:spPr>
            <a:xfrm>
              <a:off x="11072750" y="12608625"/>
              <a:ext cx="3429000" cy="2743200"/>
            </a:xfrm>
            <a:prstGeom prst="rect">
              <a:avLst/>
            </a:prstGeom>
          </p:spPr>
        </p:pic>
        <p:cxnSp>
          <p:nvCxnSpPr>
            <p:cNvPr id="129" name="Straight Connector 128"/>
            <p:cNvCxnSpPr/>
            <p:nvPr/>
          </p:nvCxnSpPr>
          <p:spPr>
            <a:xfrm>
              <a:off x="13792200" y="17930815"/>
              <a:ext cx="64008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3906504" y="17903304"/>
              <a:ext cx="609600" cy="184666"/>
            </a:xfrm>
            <a:prstGeom prst="rect">
              <a:avLst/>
            </a:prstGeom>
            <a:noFill/>
          </p:spPr>
          <p:txBody>
            <a:bodyPr wrap="square" rtlCol="0">
              <a:spAutoFit/>
            </a:bodyPr>
            <a:lstStyle/>
            <a:p>
              <a:r>
                <a:rPr lang="en-US" sz="600" b="1" dirty="0" smtClean="0">
                  <a:solidFill>
                    <a:schemeClr val="bg1"/>
                  </a:solidFill>
                </a:rPr>
                <a:t>500um</a:t>
              </a:r>
              <a:endParaRPr lang="en-US" sz="600" b="1" dirty="0">
                <a:solidFill>
                  <a:schemeClr val="bg1"/>
                </a:solidFill>
              </a:endParaRPr>
            </a:p>
          </p:txBody>
        </p:sp>
        <p:cxnSp>
          <p:nvCxnSpPr>
            <p:cNvPr id="131" name="Straight Connector 130"/>
            <p:cNvCxnSpPr/>
            <p:nvPr/>
          </p:nvCxnSpPr>
          <p:spPr>
            <a:xfrm>
              <a:off x="13792200" y="15159045"/>
              <a:ext cx="64008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3906504" y="15131534"/>
              <a:ext cx="609600" cy="184666"/>
            </a:xfrm>
            <a:prstGeom prst="rect">
              <a:avLst/>
            </a:prstGeom>
            <a:noFill/>
          </p:spPr>
          <p:txBody>
            <a:bodyPr wrap="square" rtlCol="0">
              <a:spAutoFit/>
            </a:bodyPr>
            <a:lstStyle/>
            <a:p>
              <a:r>
                <a:rPr lang="en-US" sz="600" b="1" dirty="0" smtClean="0">
                  <a:solidFill>
                    <a:schemeClr val="bg1"/>
                  </a:solidFill>
                </a:rPr>
                <a:t>500um</a:t>
              </a:r>
              <a:endParaRPr lang="en-US" sz="600" b="1" dirty="0">
                <a:solidFill>
                  <a:schemeClr val="bg1"/>
                </a:solidFill>
              </a:endParaRPr>
            </a:p>
          </p:txBody>
        </p:sp>
        <p:sp>
          <p:nvSpPr>
            <p:cNvPr id="133" name="TextBox 132"/>
            <p:cNvSpPr txBox="1"/>
            <p:nvPr/>
          </p:nvSpPr>
          <p:spPr>
            <a:xfrm>
              <a:off x="14097000" y="9829800"/>
              <a:ext cx="381000" cy="400110"/>
            </a:xfrm>
            <a:prstGeom prst="rect">
              <a:avLst/>
            </a:prstGeom>
            <a:noFill/>
          </p:spPr>
          <p:txBody>
            <a:bodyPr wrap="square" rtlCol="0">
              <a:spAutoFit/>
            </a:bodyPr>
            <a:lstStyle/>
            <a:p>
              <a:r>
                <a:rPr lang="en-US" sz="2000" dirty="0" smtClean="0"/>
                <a:t>C</a:t>
              </a:r>
              <a:endParaRPr lang="en-US" sz="2000" dirty="0"/>
            </a:p>
          </p:txBody>
        </p:sp>
        <p:sp>
          <p:nvSpPr>
            <p:cNvPr id="134" name="TextBox 133"/>
            <p:cNvSpPr txBox="1"/>
            <p:nvPr/>
          </p:nvSpPr>
          <p:spPr>
            <a:xfrm>
              <a:off x="14097000" y="12553890"/>
              <a:ext cx="381000" cy="400110"/>
            </a:xfrm>
            <a:prstGeom prst="rect">
              <a:avLst/>
            </a:prstGeom>
            <a:noFill/>
          </p:spPr>
          <p:txBody>
            <a:bodyPr wrap="square" rtlCol="0">
              <a:spAutoFit/>
            </a:bodyPr>
            <a:lstStyle/>
            <a:p>
              <a:r>
                <a:rPr lang="en-US" sz="2000" dirty="0"/>
                <a:t>D</a:t>
              </a:r>
            </a:p>
          </p:txBody>
        </p:sp>
        <p:sp>
          <p:nvSpPr>
            <p:cNvPr id="135" name="TextBox 134"/>
            <p:cNvSpPr txBox="1"/>
            <p:nvPr/>
          </p:nvSpPr>
          <p:spPr>
            <a:xfrm>
              <a:off x="14097000" y="15392400"/>
              <a:ext cx="381000" cy="400110"/>
            </a:xfrm>
            <a:prstGeom prst="rect">
              <a:avLst/>
            </a:prstGeom>
            <a:noFill/>
          </p:spPr>
          <p:txBody>
            <a:bodyPr wrap="square" rtlCol="0">
              <a:spAutoFit/>
            </a:bodyPr>
            <a:lstStyle/>
            <a:p>
              <a:r>
                <a:rPr lang="en-US" sz="2000" dirty="0" smtClean="0">
                  <a:solidFill>
                    <a:schemeClr val="bg1"/>
                  </a:solidFill>
                </a:rPr>
                <a:t>E</a:t>
              </a:r>
              <a:endParaRPr lang="en-US" sz="2000" dirty="0">
                <a:solidFill>
                  <a:schemeClr val="bg1"/>
                </a:solidFill>
              </a:endParaRPr>
            </a:p>
          </p:txBody>
        </p:sp>
      </p:grpSp>
      <p:sp>
        <p:nvSpPr>
          <p:cNvPr id="109" name="TextBox 108"/>
          <p:cNvSpPr txBox="1"/>
          <p:nvPr/>
        </p:nvSpPr>
        <p:spPr>
          <a:xfrm>
            <a:off x="18541081" y="18681606"/>
            <a:ext cx="381000" cy="400110"/>
          </a:xfrm>
          <a:prstGeom prst="rect">
            <a:avLst/>
          </a:prstGeom>
          <a:noFill/>
        </p:spPr>
        <p:txBody>
          <a:bodyPr wrap="square" rtlCol="0">
            <a:spAutoFit/>
          </a:bodyPr>
          <a:lstStyle/>
          <a:p>
            <a:r>
              <a:rPr lang="en-US" sz="2000" dirty="0" smtClean="0">
                <a:solidFill>
                  <a:schemeClr val="bg1"/>
                </a:solidFill>
              </a:rPr>
              <a:t>G</a:t>
            </a:r>
            <a:endParaRPr lang="en-US" sz="2000" dirty="0">
              <a:solidFill>
                <a:schemeClr val="bg1"/>
              </a:solidFill>
            </a:endParaRPr>
          </a:p>
        </p:txBody>
      </p:sp>
      <p:sp>
        <p:nvSpPr>
          <p:cNvPr id="110" name="TextBox 109"/>
          <p:cNvSpPr txBox="1"/>
          <p:nvPr/>
        </p:nvSpPr>
        <p:spPr>
          <a:xfrm>
            <a:off x="18569781" y="21541581"/>
            <a:ext cx="381000" cy="400110"/>
          </a:xfrm>
          <a:prstGeom prst="rect">
            <a:avLst/>
          </a:prstGeom>
          <a:noFill/>
        </p:spPr>
        <p:txBody>
          <a:bodyPr wrap="square" rtlCol="0">
            <a:spAutoFit/>
          </a:bodyPr>
          <a:lstStyle/>
          <a:p>
            <a:r>
              <a:rPr lang="en-US" sz="2000" dirty="0">
                <a:solidFill>
                  <a:schemeClr val="bg1"/>
                </a:solidFill>
              </a:rPr>
              <a:t>H</a:t>
            </a:r>
          </a:p>
        </p:txBody>
      </p:sp>
      <p:sp>
        <p:nvSpPr>
          <p:cNvPr id="111" name="TextBox 110"/>
          <p:cNvSpPr txBox="1"/>
          <p:nvPr/>
        </p:nvSpPr>
        <p:spPr>
          <a:xfrm>
            <a:off x="18576706" y="15978981"/>
            <a:ext cx="381000" cy="400110"/>
          </a:xfrm>
          <a:prstGeom prst="rect">
            <a:avLst/>
          </a:prstGeom>
          <a:noFill/>
        </p:spPr>
        <p:txBody>
          <a:bodyPr wrap="square" rtlCol="0">
            <a:spAutoFit/>
          </a:bodyPr>
          <a:lstStyle/>
          <a:p>
            <a:r>
              <a:rPr lang="en-US" sz="2000" dirty="0"/>
              <a:t>F</a:t>
            </a:r>
          </a:p>
        </p:txBody>
      </p:sp>
      <p:cxnSp>
        <p:nvCxnSpPr>
          <p:cNvPr id="112" name="Straight Arrow Connector 111"/>
          <p:cNvCxnSpPr/>
          <p:nvPr/>
        </p:nvCxnSpPr>
        <p:spPr>
          <a:xfrm rot="10800000">
            <a:off x="14302581" y="18036381"/>
            <a:ext cx="6858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0800000" flipV="1">
            <a:off x="14226381" y="16740981"/>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6200000" flipH="1">
            <a:off x="12892881" y="16398081"/>
            <a:ext cx="3810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13769179" y="15978981"/>
            <a:ext cx="381004" cy="3810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10800000">
            <a:off x="14150182" y="20474781"/>
            <a:ext cx="6858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V="1">
            <a:off x="14073982" y="19179381"/>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10800000">
            <a:off x="13997783" y="23216393"/>
            <a:ext cx="685800"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flipV="1">
            <a:off x="13921583" y="21920993"/>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16931481" y="23027481"/>
            <a:ext cx="152400" cy="76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17388682" y="23103681"/>
            <a:ext cx="152399" cy="7620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H="1">
            <a:off x="17154144" y="22745439"/>
            <a:ext cx="152399" cy="7620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H="1">
            <a:off x="16169481" y="22113081"/>
            <a:ext cx="152400" cy="76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H="1">
            <a:off x="16183212" y="23013754"/>
            <a:ext cx="193966" cy="164274"/>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16611219" y="22277479"/>
            <a:ext cx="228600" cy="164274"/>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265" name="Rectangle 1"/>
          <p:cNvSpPr>
            <a:spLocks noChangeArrowheads="1"/>
          </p:cNvSpPr>
          <p:nvPr/>
        </p:nvSpPr>
        <p:spPr bwMode="auto">
          <a:xfrm>
            <a:off x="1424781" y="0"/>
            <a:ext cx="41048782" cy="1569660"/>
          </a:xfrm>
          <a:prstGeom prst="rect">
            <a:avLst/>
          </a:prstGeom>
          <a:noFill/>
          <a:ln w="9525">
            <a:noFill/>
            <a:miter lim="800000"/>
            <a:headEnd/>
            <a:tailEnd/>
          </a:ln>
          <a:effectLst/>
        </p:spPr>
        <p:txBody>
          <a:bodyPr wrap="square" anchor="ctr">
            <a:spAutoFit/>
          </a:bodyPr>
          <a:lstStyle/>
          <a:p>
            <a:pPr algn="ctr" defTabSz="914400">
              <a:defRPr/>
            </a:pPr>
            <a:r>
              <a:rPr lang="en-US" sz="4800" b="1" dirty="0">
                <a:latin typeface="Arial" pitchFamily="34" charset="0"/>
                <a:ea typeface="SimSun" pitchFamily="2" charset="-122"/>
                <a:cs typeface="Arial" pitchFamily="34" charset="0"/>
              </a:rPr>
              <a:t>      </a:t>
            </a:r>
            <a:r>
              <a:rPr lang="en-US" sz="4800" b="1" dirty="0" smtClean="0">
                <a:latin typeface="Arial" pitchFamily="34" charset="0"/>
                <a:ea typeface="SimSun" pitchFamily="2" charset="-122"/>
                <a:cs typeface="Arial" pitchFamily="34" charset="0"/>
              </a:rPr>
              <a:t>Comparative Study of Mn-SOD and  BACE-1 Expression </a:t>
            </a:r>
            <a:r>
              <a:rPr lang="en-US" sz="4800" b="1" dirty="0">
                <a:latin typeface="Arial" pitchFamily="34" charset="0"/>
                <a:ea typeface="SimSun" pitchFamily="2" charset="-122"/>
                <a:cs typeface="Arial" pitchFamily="34" charset="0"/>
              </a:rPr>
              <a:t>and Distribution in </a:t>
            </a:r>
            <a:r>
              <a:rPr lang="en-US" sz="4800" b="1" dirty="0" smtClean="0">
                <a:latin typeface="Arial" pitchFamily="34" charset="0"/>
                <a:ea typeface="SimSun" pitchFamily="2" charset="-122"/>
                <a:cs typeface="Arial" pitchFamily="34" charset="0"/>
              </a:rPr>
              <a:t>Adult </a:t>
            </a:r>
            <a:r>
              <a:rPr lang="en-US" sz="4800" b="1" dirty="0">
                <a:latin typeface="Arial" pitchFamily="34" charset="0"/>
                <a:ea typeface="SimSun" pitchFamily="2" charset="-122"/>
                <a:cs typeface="Arial" pitchFamily="34" charset="0"/>
              </a:rPr>
              <a:t>and </a:t>
            </a:r>
            <a:r>
              <a:rPr lang="en-US" sz="4800" b="1" dirty="0" smtClean="0">
                <a:latin typeface="Arial" pitchFamily="34" charset="0"/>
                <a:ea typeface="SimSun" pitchFamily="2" charset="-122"/>
                <a:cs typeface="Arial" pitchFamily="34" charset="0"/>
              </a:rPr>
              <a:t>Aged F344XBN rat </a:t>
            </a:r>
            <a:r>
              <a:rPr lang="en-US" sz="4800" b="1" dirty="0">
                <a:latin typeface="Arial" pitchFamily="34" charset="0"/>
                <a:ea typeface="SimSun" pitchFamily="2" charset="-122"/>
                <a:cs typeface="Arial" pitchFamily="34" charset="0"/>
              </a:rPr>
              <a:t>Brain</a:t>
            </a:r>
          </a:p>
          <a:p>
            <a:pPr algn="ctr" defTabSz="914400">
              <a:defRPr/>
            </a:pPr>
            <a:r>
              <a:rPr lang="en-US" sz="4800" b="1" dirty="0">
                <a:latin typeface="Arial" pitchFamily="34" charset="0"/>
                <a:ea typeface="SimSun" pitchFamily="2" charset="-122"/>
                <a:cs typeface="Arial" pitchFamily="34" charset="0"/>
              </a:rPr>
              <a:t> </a:t>
            </a:r>
            <a:r>
              <a:rPr lang="en-US" sz="4800" dirty="0" smtClean="0">
                <a:latin typeface="Arial" pitchFamily="34" charset="0"/>
                <a:ea typeface="SimSun" pitchFamily="2" charset="-122"/>
                <a:cs typeface="Arial" pitchFamily="34" charset="0"/>
              </a:rPr>
              <a:t>S</a:t>
            </a:r>
            <a:r>
              <a:rPr lang="en-US" sz="4800" dirty="0" smtClean="0">
                <a:latin typeface="+mn-lt"/>
                <a:cs typeface="+mn-cs"/>
              </a:rPr>
              <a:t>rinivasarao </a:t>
            </a:r>
            <a:r>
              <a:rPr lang="en-US" sz="4800" dirty="0">
                <a:latin typeface="+mn-lt"/>
                <a:cs typeface="+mn-cs"/>
              </a:rPr>
              <a:t>Thulluri,  David </a:t>
            </a:r>
            <a:r>
              <a:rPr lang="en-US" sz="4800" dirty="0" smtClean="0">
                <a:latin typeface="+mn-lt"/>
                <a:cs typeface="+mn-cs"/>
              </a:rPr>
              <a:t>Neff, Michael Norton and Bin Wang: Chemistry Dept. Marshall University</a:t>
            </a:r>
            <a:endParaRPr lang="en-US" sz="4800" dirty="0">
              <a:latin typeface="Arial" pitchFamily="34" charset="0"/>
              <a:cs typeface="Arial" pitchFamily="34" charset="0"/>
            </a:endParaRPr>
          </a:p>
        </p:txBody>
      </p:sp>
      <p:sp>
        <p:nvSpPr>
          <p:cNvPr id="2051" name="Rectangle 7"/>
          <p:cNvSpPr>
            <a:spLocks noChangeArrowheads="1"/>
          </p:cNvSpPr>
          <p:nvPr/>
        </p:nvSpPr>
        <p:spPr bwMode="auto">
          <a:xfrm>
            <a:off x="1348581" y="2387342"/>
            <a:ext cx="39319200" cy="1323439"/>
          </a:xfrm>
          <a:prstGeom prst="rect">
            <a:avLst/>
          </a:prstGeom>
          <a:noFill/>
          <a:ln w="9525">
            <a:noFill/>
            <a:miter lim="800000"/>
            <a:headEnd/>
            <a:tailEnd/>
          </a:ln>
        </p:spPr>
        <p:txBody>
          <a:bodyPr wrap="square">
            <a:spAutoFit/>
          </a:bodyPr>
          <a:lstStyle/>
          <a:p>
            <a:pPr algn="just"/>
            <a:r>
              <a:rPr lang="en-US" sz="2000" b="1" dirty="0" smtClean="0"/>
              <a:t>Reduction of cellular expression and activity of antioxidant proteins and the resulting increase of oxidative stress are important causes of the aging processes and neurodegenerative diseases. Specifically the aging mammalian brain shows alterations in expression of two superoxide dismutase enzymes (SOD-1 &amp; SOD-2) and a β- secretase called β-site amyloid precursor protein cleaving enzyme (BACE1). BACE1 and SOD1 have been implicated in a cycle that leads to focal glial activation and coincides with increased BACE1 expression and results in amyloid plaque deposition (as seen in Alzheimer’s pathology). In the present study, we monitor expression and distribution of these proteins (SOD2 and BACE1) in the brains of young (6 month old) and aged (33 month old) rats by using immunohistochemistry and fluorescence microscopy of frozen tissue sections. As the relationships of these enzymes is not entirely clear in the current literature, we map the relative distribution of BACE1, and SOD-2 in whole rat brain sections, focusing on expression levels in cerebellum and hippocampus.</a:t>
            </a:r>
            <a:endParaRPr lang="en-US" sz="2000" b="1" dirty="0"/>
          </a:p>
        </p:txBody>
      </p:sp>
      <p:sp>
        <p:nvSpPr>
          <p:cNvPr id="2052" name="TextBox 8"/>
          <p:cNvSpPr txBox="1">
            <a:spLocks noChangeArrowheads="1"/>
          </p:cNvSpPr>
          <p:nvPr/>
        </p:nvSpPr>
        <p:spPr bwMode="auto">
          <a:xfrm>
            <a:off x="17121981" y="1707356"/>
            <a:ext cx="7010400" cy="708025"/>
          </a:xfrm>
          <a:prstGeom prst="rect">
            <a:avLst/>
          </a:prstGeom>
          <a:noFill/>
          <a:ln w="9525">
            <a:noFill/>
            <a:miter lim="800000"/>
            <a:headEnd/>
            <a:tailEnd/>
          </a:ln>
        </p:spPr>
        <p:txBody>
          <a:bodyPr>
            <a:spAutoFit/>
          </a:bodyPr>
          <a:lstStyle/>
          <a:p>
            <a:pPr algn="ctr"/>
            <a:r>
              <a:rPr lang="en-US" sz="4000" dirty="0" smtClean="0"/>
              <a:t>Abstract:</a:t>
            </a:r>
            <a:endParaRPr lang="en-US" sz="4000" dirty="0"/>
          </a:p>
        </p:txBody>
      </p:sp>
      <p:sp>
        <p:nvSpPr>
          <p:cNvPr id="2059" name="TextBox 22"/>
          <p:cNvSpPr txBox="1">
            <a:spLocks noChangeArrowheads="1"/>
          </p:cNvSpPr>
          <p:nvPr/>
        </p:nvSpPr>
        <p:spPr bwMode="auto">
          <a:xfrm>
            <a:off x="1272381" y="24894381"/>
            <a:ext cx="6096000" cy="707886"/>
          </a:xfrm>
          <a:prstGeom prst="rect">
            <a:avLst/>
          </a:prstGeom>
          <a:noFill/>
          <a:ln w="9525">
            <a:noFill/>
            <a:miter lim="800000"/>
            <a:headEnd/>
            <a:tailEnd/>
          </a:ln>
        </p:spPr>
        <p:txBody>
          <a:bodyPr wrap="square">
            <a:spAutoFit/>
          </a:bodyPr>
          <a:lstStyle/>
          <a:p>
            <a:r>
              <a:rPr lang="en-US" sz="4000" dirty="0">
                <a:latin typeface="Arial" pitchFamily="34" charset="0"/>
                <a:cs typeface="Arial" pitchFamily="34" charset="0"/>
              </a:rPr>
              <a:t>Materials and </a:t>
            </a:r>
            <a:r>
              <a:rPr lang="en-US" sz="4000" dirty="0" smtClean="0">
                <a:latin typeface="Arial" pitchFamily="34" charset="0"/>
                <a:cs typeface="Arial" pitchFamily="34" charset="0"/>
              </a:rPr>
              <a:t>methods:</a:t>
            </a:r>
            <a:endParaRPr lang="en-US" sz="4000" dirty="0">
              <a:latin typeface="Arial" pitchFamily="34" charset="0"/>
              <a:cs typeface="Arial" pitchFamily="34" charset="0"/>
            </a:endParaRPr>
          </a:p>
        </p:txBody>
      </p:sp>
      <p:graphicFrame>
        <p:nvGraphicFramePr>
          <p:cNvPr id="23" name="Content Placeholder 3"/>
          <p:cNvGraphicFramePr>
            <a:graphicFrameLocks/>
          </p:cNvGraphicFramePr>
          <p:nvPr/>
        </p:nvGraphicFramePr>
        <p:xfrm>
          <a:off x="1500981" y="25656381"/>
          <a:ext cx="11529545" cy="2948905"/>
        </p:xfrm>
        <a:graphic>
          <a:graphicData uri="http://schemas.openxmlformats.org/drawingml/2006/table">
            <a:tbl>
              <a:tblPr firstRow="1" bandRow="1">
                <a:tableStyleId>{5C22544A-7EE6-4342-B048-85BDC9FD1C3A}</a:tableStyleId>
              </a:tblPr>
              <a:tblGrid>
                <a:gridCol w="1966343"/>
                <a:gridCol w="2114625"/>
                <a:gridCol w="5371202"/>
                <a:gridCol w="2077375"/>
              </a:tblGrid>
              <a:tr h="559841">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primary Antibody</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Primary</a:t>
                      </a:r>
                      <a:r>
                        <a:rPr lang="en-US" sz="1400" b="1" kern="1200" baseline="0" dirty="0" smtClean="0">
                          <a:solidFill>
                            <a:schemeClr val="tx1"/>
                          </a:solidFill>
                          <a:latin typeface="Arial" pitchFamily="34" charset="0"/>
                          <a:ea typeface="+mn-ea"/>
                          <a:cs typeface="Arial" pitchFamily="34" charset="0"/>
                        </a:rPr>
                        <a:t> antibody</a:t>
                      </a:r>
                      <a:r>
                        <a:rPr lang="en-US" sz="1400" b="1" kern="1200" dirty="0" smtClean="0">
                          <a:solidFill>
                            <a:schemeClr val="tx1"/>
                          </a:solidFill>
                          <a:latin typeface="Arial" pitchFamily="34" charset="0"/>
                          <a:ea typeface="+mn-ea"/>
                          <a:cs typeface="Arial" pitchFamily="34" charset="0"/>
                        </a:rPr>
                        <a:t> dilutions in PBST/BSA</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secondary antibody</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Secondary antibody  dilutions in PBST/BSA</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8680">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Mouse monoclonal IgG1(BACE1)</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1:100</a:t>
                      </a:r>
                      <a:endParaRPr lang="en-US" sz="1400" kern="1200" dirty="0" smtClean="0">
                        <a:solidFill>
                          <a:schemeClr val="tx1"/>
                        </a:solidFill>
                        <a:latin typeface="Arial" pitchFamily="34" charset="0"/>
                        <a:ea typeface="+mn-ea"/>
                        <a:cs typeface="Arial" pitchFamily="34" charset="0"/>
                      </a:endParaRP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latin typeface="Arial" pitchFamily="34" charset="0"/>
                          <a:ea typeface="+mn-ea"/>
                          <a:cs typeface="Arial" pitchFamily="34" charset="0"/>
                        </a:rPr>
                        <a:t>Fluorescein Anti-Mouse igG (H+L),made in horse,from Vector Labs</a:t>
                      </a:r>
                      <a:r>
                        <a:rPr lang="en-US" sz="1400" kern="1200" baseline="0" dirty="0" smtClean="0">
                          <a:solidFill>
                            <a:schemeClr val="tx1"/>
                          </a:solidFill>
                          <a:latin typeface="Arial" pitchFamily="34" charset="0"/>
                          <a:ea typeface="+mn-ea"/>
                          <a:cs typeface="Arial" pitchFamily="34" charset="0"/>
                        </a:rPr>
                        <a:t> </a:t>
                      </a:r>
                      <a:r>
                        <a:rPr lang="en-US" sz="1400" kern="1200" dirty="0" smtClean="0">
                          <a:solidFill>
                            <a:schemeClr val="tx1"/>
                          </a:solidFill>
                          <a:latin typeface="Arial" pitchFamily="34" charset="0"/>
                          <a:ea typeface="+mn-ea"/>
                          <a:cs typeface="Arial" pitchFamily="34" charset="0"/>
                        </a:rPr>
                        <a:t>Catalog no.F1-2000</a:t>
                      </a:r>
                      <a:r>
                        <a:rPr lang="en-US" sz="1400" kern="1200" baseline="0" dirty="0" smtClean="0">
                          <a:solidFill>
                            <a:schemeClr val="tx1"/>
                          </a:solidFill>
                          <a:latin typeface="Arial" pitchFamily="34" charset="0"/>
                          <a:ea typeface="+mn-ea"/>
                          <a:cs typeface="Arial" pitchFamily="34" charset="0"/>
                        </a:rPr>
                        <a:t> </a:t>
                      </a:r>
                      <a:r>
                        <a:rPr lang="en-US" sz="1400" kern="1200" dirty="0" smtClean="0">
                          <a:solidFill>
                            <a:schemeClr val="tx1"/>
                          </a:solidFill>
                          <a:latin typeface="Arial" pitchFamily="34" charset="0"/>
                          <a:ea typeface="+mn-ea"/>
                          <a:cs typeface="Arial" pitchFamily="34" charset="0"/>
                        </a:rPr>
                        <a:t>Stock concentration</a:t>
                      </a:r>
                      <a:r>
                        <a:rPr lang="en-US" sz="1400" kern="1200" baseline="0" dirty="0" smtClean="0">
                          <a:solidFill>
                            <a:schemeClr val="tx1"/>
                          </a:solidFill>
                          <a:latin typeface="Arial" pitchFamily="34" charset="0"/>
                          <a:ea typeface="+mn-ea"/>
                          <a:cs typeface="Arial" pitchFamily="34" charset="0"/>
                        </a:rPr>
                        <a:t> </a:t>
                      </a:r>
                      <a:r>
                        <a:rPr lang="en-US" sz="1400" kern="1200" dirty="0" smtClean="0">
                          <a:solidFill>
                            <a:schemeClr val="tx1"/>
                          </a:solidFill>
                          <a:latin typeface="Arial" pitchFamily="34" charset="0"/>
                          <a:ea typeface="+mn-ea"/>
                          <a:cs typeface="Arial" pitchFamily="34" charset="0"/>
                        </a:rPr>
                        <a:t>1.5mg in 1ml (10mM HEPES,.15M NaCl,pH7.5,0.08%sodium azide)</a:t>
                      </a: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
                      </a:r>
                      <a:br>
                        <a:rPr lang="en-US" sz="1400" b="1" kern="1200" dirty="0" smtClean="0">
                          <a:solidFill>
                            <a:schemeClr val="tx1"/>
                          </a:solidFill>
                          <a:latin typeface="Arial" pitchFamily="34" charset="0"/>
                          <a:ea typeface="+mn-ea"/>
                          <a:cs typeface="Arial" pitchFamily="34" charset="0"/>
                        </a:rPr>
                      </a:br>
                      <a:r>
                        <a:rPr lang="en-US" sz="1400" b="1" kern="1200" dirty="0" smtClean="0">
                          <a:solidFill>
                            <a:schemeClr val="tx1"/>
                          </a:solidFill>
                          <a:latin typeface="Arial" pitchFamily="34" charset="0"/>
                          <a:ea typeface="+mn-ea"/>
                          <a:cs typeface="Arial" pitchFamily="34" charset="0"/>
                        </a:rPr>
                        <a:t/>
                      </a:r>
                      <a:br>
                        <a:rPr lang="en-US" sz="1400" b="1" kern="1200" dirty="0" smtClean="0">
                          <a:solidFill>
                            <a:schemeClr val="tx1"/>
                          </a:solidFill>
                          <a:latin typeface="Arial" pitchFamily="34" charset="0"/>
                          <a:ea typeface="+mn-ea"/>
                          <a:cs typeface="Arial" pitchFamily="34" charset="0"/>
                        </a:rPr>
                      </a:br>
                      <a:r>
                        <a:rPr lang="en-US" sz="1400" b="1" kern="1200" dirty="0" smtClean="0">
                          <a:solidFill>
                            <a:schemeClr val="tx1"/>
                          </a:solidFill>
                          <a:latin typeface="Arial" pitchFamily="34" charset="0"/>
                          <a:ea typeface="+mn-ea"/>
                          <a:cs typeface="Arial" pitchFamily="34" charset="0"/>
                        </a:rPr>
                        <a:t>1:1000</a:t>
                      </a:r>
                      <a:endParaRPr lang="en-US" sz="1400" kern="1200" dirty="0" smtClean="0">
                        <a:solidFill>
                          <a:schemeClr val="tx1"/>
                        </a:solidFill>
                        <a:latin typeface="Arial" pitchFamily="34" charset="0"/>
                        <a:ea typeface="+mn-ea"/>
                        <a:cs typeface="Arial" pitchFamily="34" charset="0"/>
                      </a:endParaRPr>
                    </a:p>
                    <a:p>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72505">
                <a:tc>
                  <a:txBody>
                    <a:bodyPr/>
                    <a:lstStyle/>
                    <a:p>
                      <a:r>
                        <a:rPr lang="en-US" sz="1400" b="1" kern="1200" dirty="0" smtClean="0">
                          <a:solidFill>
                            <a:schemeClr val="tx1"/>
                          </a:solidFill>
                          <a:latin typeface="Arial" pitchFamily="34" charset="0"/>
                          <a:ea typeface="+mn-ea"/>
                          <a:cs typeface="Arial" pitchFamily="34" charset="0"/>
                        </a:rPr>
                        <a:t>Polyclonal raised in rabbit  (SOD2)</a:t>
                      </a:r>
                      <a:r>
                        <a:rPr lang="en-US" sz="1400" b="1" kern="1200" baseline="0" dirty="0" smtClean="0">
                          <a:solidFill>
                            <a:schemeClr val="tx1"/>
                          </a:solidFill>
                          <a:latin typeface="Arial" pitchFamily="34" charset="0"/>
                          <a:ea typeface="+mn-ea"/>
                          <a:cs typeface="Arial" pitchFamily="34" charset="0"/>
                        </a:rPr>
                        <a:t>  </a:t>
                      </a:r>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1200" dirty="0" smtClean="0">
                          <a:solidFill>
                            <a:schemeClr val="tx1"/>
                          </a:solidFill>
                          <a:latin typeface="Arial" pitchFamily="34" charset="0"/>
                          <a:ea typeface="+mn-ea"/>
                          <a:cs typeface="Arial" pitchFamily="34" charset="0"/>
                        </a:rPr>
                        <a:t>1:100</a:t>
                      </a:r>
                      <a:endParaRPr lang="en-US" sz="1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nSpc>
                          <a:spcPct val="115000"/>
                        </a:lnSpc>
                        <a:spcBef>
                          <a:spcPts val="0"/>
                        </a:spcBef>
                        <a:spcAft>
                          <a:spcPts val="0"/>
                        </a:spcAft>
                      </a:pPr>
                      <a:r>
                        <a:rPr lang="en-US" sz="1400" kern="1200" dirty="0" smtClean="0">
                          <a:solidFill>
                            <a:schemeClr val="tx1"/>
                          </a:solidFill>
                          <a:latin typeface="Arial" pitchFamily="34" charset="0"/>
                          <a:ea typeface="+mn-ea"/>
                          <a:cs typeface="Arial" pitchFamily="34" charset="0"/>
                        </a:rPr>
                        <a:t>Texas Red Anti-Rabbit IgG (H+L), made in goat  </a:t>
                      </a:r>
                      <a:br>
                        <a:rPr lang="en-US" sz="1400" kern="1200" dirty="0" smtClean="0">
                          <a:solidFill>
                            <a:schemeClr val="tx1"/>
                          </a:solidFill>
                          <a:latin typeface="Arial" pitchFamily="34" charset="0"/>
                          <a:ea typeface="+mn-ea"/>
                          <a:cs typeface="Arial" pitchFamily="34" charset="0"/>
                        </a:rPr>
                      </a:br>
                      <a:r>
                        <a:rPr lang="en-US" sz="1400" kern="1200" dirty="0" smtClean="0">
                          <a:solidFill>
                            <a:schemeClr val="tx1"/>
                          </a:solidFill>
                          <a:latin typeface="Arial" pitchFamily="34" charset="0"/>
                          <a:ea typeface="+mn-ea"/>
                          <a:cs typeface="Arial" pitchFamily="34" charset="0"/>
                        </a:rPr>
                        <a:t>Vector Labs</a:t>
                      </a:r>
                      <a:r>
                        <a:rPr lang="en-US" sz="1400" kern="1200" baseline="0" dirty="0" smtClean="0">
                          <a:solidFill>
                            <a:schemeClr val="tx1"/>
                          </a:solidFill>
                          <a:latin typeface="Arial" pitchFamily="34" charset="0"/>
                          <a:ea typeface="+mn-ea"/>
                          <a:cs typeface="Arial" pitchFamily="34" charset="0"/>
                        </a:rPr>
                        <a:t>. </a:t>
                      </a:r>
                      <a:r>
                        <a:rPr lang="en-US" sz="1400" kern="1200" dirty="0" smtClean="0">
                          <a:solidFill>
                            <a:schemeClr val="tx1"/>
                          </a:solidFill>
                          <a:latin typeface="Arial" pitchFamily="34" charset="0"/>
                          <a:ea typeface="+mn-ea"/>
                          <a:cs typeface="Arial" pitchFamily="34" charset="0"/>
                        </a:rPr>
                        <a:t>Catalog number    TI -1000</a:t>
                      </a:r>
                    </a:p>
                    <a:p>
                      <a:pPr marL="228600" marR="0">
                        <a:lnSpc>
                          <a:spcPct val="115000"/>
                        </a:lnSpc>
                        <a:spcBef>
                          <a:spcPts val="0"/>
                        </a:spcBef>
                        <a:spcAft>
                          <a:spcPts val="0"/>
                        </a:spcAft>
                      </a:pPr>
                      <a:r>
                        <a:rPr lang="en-US" sz="1400" kern="1200" dirty="0" smtClean="0">
                          <a:solidFill>
                            <a:schemeClr val="tx1"/>
                          </a:solidFill>
                          <a:latin typeface="Arial" pitchFamily="34" charset="0"/>
                          <a:ea typeface="+mn-ea"/>
                          <a:cs typeface="Arial" pitchFamily="34" charset="0"/>
                        </a:rPr>
                        <a:t>Stock</a:t>
                      </a:r>
                      <a:r>
                        <a:rPr lang="en-US" sz="1400" kern="1200" baseline="0" dirty="0" smtClean="0">
                          <a:solidFill>
                            <a:schemeClr val="tx1"/>
                          </a:solidFill>
                          <a:latin typeface="Arial" pitchFamily="34" charset="0"/>
                          <a:ea typeface="+mn-ea"/>
                          <a:cs typeface="Arial" pitchFamily="34" charset="0"/>
                        </a:rPr>
                        <a:t> concentration </a:t>
                      </a:r>
                      <a:r>
                        <a:rPr lang="en-US" sz="1400" kern="1200" dirty="0" smtClean="0">
                          <a:solidFill>
                            <a:schemeClr val="tx1"/>
                          </a:solidFill>
                          <a:latin typeface="Arial" pitchFamily="34" charset="0"/>
                          <a:ea typeface="+mn-ea"/>
                          <a:cs typeface="Arial" pitchFamily="34" charset="0"/>
                        </a:rPr>
                        <a:t>1.5 mg in 1 ml(10mM HEPES,.15M NaCl,pH7.5,0.08%sodium azide)</a:t>
                      </a:r>
                      <a:endParaRPr lang="en-US" sz="1400" dirty="0">
                        <a:solidFill>
                          <a:schemeClr val="tx1"/>
                        </a:solidFill>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2090044"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itchFamily="34" charset="0"/>
                          <a:ea typeface="+mn-ea"/>
                          <a:cs typeface="Arial" pitchFamily="34" charset="0"/>
                        </a:rPr>
                        <a:t>   1:500</a:t>
                      </a:r>
                      <a:endParaRPr lang="en-US" sz="1400" dirty="0" smtClean="0">
                        <a:solidFill>
                          <a:schemeClr val="tx1"/>
                        </a:solidFill>
                        <a:latin typeface="Arial" pitchFamily="34" charset="0"/>
                        <a:cs typeface="Arial" pitchFamily="34" charset="0"/>
                      </a:endParaRPr>
                    </a:p>
                    <a:p>
                      <a:endParaRPr lang="en-US" sz="1400" dirty="0">
                        <a:solidFill>
                          <a:schemeClr val="tx1"/>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5" name="TextBox 34"/>
          <p:cNvSpPr txBox="1"/>
          <p:nvPr/>
        </p:nvSpPr>
        <p:spPr>
          <a:xfrm>
            <a:off x="1500981" y="28704381"/>
            <a:ext cx="17221200" cy="13326725"/>
          </a:xfrm>
          <a:prstGeom prst="rect">
            <a:avLst/>
          </a:prstGeom>
          <a:noFill/>
        </p:spPr>
        <p:txBody>
          <a:bodyPr wrap="square" rtlCol="0">
            <a:spAutoFit/>
          </a:bodyPr>
          <a:lstStyle/>
          <a:p>
            <a:pPr lvl="0" defTabSz="914400"/>
            <a:r>
              <a:rPr lang="en-US" sz="2000" b="1" dirty="0" smtClean="0">
                <a:latin typeface="Arial" pitchFamily="34" charset="0"/>
                <a:ea typeface="Calibri" pitchFamily="34" charset="0"/>
                <a:cs typeface="Arial" pitchFamily="34" charset="0"/>
              </a:rPr>
              <a:t>Table above shows antibodies used</a:t>
            </a:r>
            <a:br>
              <a:rPr lang="en-US" sz="2000" b="1" dirty="0" smtClean="0">
                <a:latin typeface="Arial" pitchFamily="34" charset="0"/>
                <a:ea typeface="Calibri" pitchFamily="34" charset="0"/>
                <a:cs typeface="Arial" pitchFamily="34" charset="0"/>
              </a:rPr>
            </a:br>
            <a:r>
              <a:rPr lang="en-US" sz="2000" b="1" dirty="0" smtClean="0">
                <a:latin typeface="Arial" pitchFamily="34" charset="0"/>
                <a:ea typeface="Calibri" pitchFamily="34" charset="0"/>
                <a:cs typeface="Arial" pitchFamily="34" charset="0"/>
              </a:rPr>
              <a:t/>
            </a:r>
            <a:br>
              <a:rPr lang="en-US" sz="2000" b="1" dirty="0" smtClean="0">
                <a:latin typeface="Arial" pitchFamily="34" charset="0"/>
                <a:ea typeface="Calibri" pitchFamily="34" charset="0"/>
                <a:cs typeface="Arial" pitchFamily="34" charset="0"/>
              </a:rPr>
            </a:br>
            <a:r>
              <a:rPr lang="en-US" sz="2000" b="1" dirty="0" smtClean="0">
                <a:latin typeface="Arial" pitchFamily="34" charset="0"/>
                <a:ea typeface="Calibri" pitchFamily="34" charset="0"/>
                <a:cs typeface="Arial" pitchFamily="34" charset="0"/>
              </a:rPr>
              <a:t>Animals</a:t>
            </a:r>
            <a:r>
              <a:rPr lang="en-US" sz="2000" dirty="0" smtClean="0">
                <a:latin typeface="Arial" pitchFamily="34" charset="0"/>
                <a:ea typeface="Calibri" pitchFamily="34" charset="0"/>
                <a:cs typeface="Arial" pitchFamily="34" charset="0"/>
              </a:rPr>
              <a:t>: </a:t>
            </a:r>
            <a:r>
              <a:rPr lang="en-US" sz="2000" kern="0" dirty="0" smtClean="0">
                <a:solidFill>
                  <a:sysClr val="windowText" lastClr="000000"/>
                </a:solidFill>
                <a:latin typeface="Arial" pitchFamily="34" charset="0"/>
                <a:cs typeface="Arial" pitchFamily="34" charset="0"/>
              </a:rPr>
              <a:t>F344XBN rats </a:t>
            </a:r>
            <a:endParaRPr lang="en-US" sz="2000" dirty="0" smtClean="0">
              <a:latin typeface="Arial" pitchFamily="34" charset="0"/>
              <a:cs typeface="Arial" pitchFamily="34" charset="0"/>
            </a:endParaRPr>
          </a:p>
          <a:p>
            <a:pPr lvl="0" defTabSz="914400" eaLnBrk="0" hangingPunct="0"/>
            <a:r>
              <a:rPr lang="en-US" sz="2000" b="1" dirty="0" smtClean="0">
                <a:latin typeface="Arial" pitchFamily="34" charset="0"/>
                <a:ea typeface="Calibri" pitchFamily="34" charset="0"/>
                <a:cs typeface="Arial" pitchFamily="34" charset="0"/>
              </a:rPr>
              <a:t>Tissues</a:t>
            </a:r>
            <a:r>
              <a:rPr lang="en-US" sz="2000" dirty="0" smtClean="0">
                <a:latin typeface="Arial" pitchFamily="34" charset="0"/>
                <a:ea typeface="Calibri" pitchFamily="34" charset="0"/>
                <a:cs typeface="Arial" pitchFamily="34" charset="0"/>
              </a:rPr>
              <a:t>:  flash frozen brain sectioned in cryostatic microtome (cerebellum and hippocampus) </a:t>
            </a: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defTabSz="914400" eaLnBrk="0" hangingPunct="0"/>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Solutions: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hangingPunct="0"/>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Phosphate buffered saline (PBS) </a:t>
            </a:r>
            <a:r>
              <a:rPr kumimoji="0" lang="en-US"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preparation: </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8.5gm of  NaCl +1.335gms of Na2HPO4+0.205 gms of NaH2PO4 in 1L Millipore H</a:t>
            </a:r>
            <a:r>
              <a:rPr kumimoji="0" lang="en-US" sz="2000" b="0" i="0" u="none" strike="noStrike" cap="none" normalizeH="0" baseline="-30000" dirty="0" smtClean="0">
                <a:ln>
                  <a:noFill/>
                </a:ln>
                <a:solidFill>
                  <a:srgbClr val="333333"/>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   </a:t>
            </a:r>
          </a:p>
          <a:p>
            <a:pPr lvl="0" defTabSz="914400"/>
            <a:r>
              <a:rPr lang="en-US" sz="2000" b="1" dirty="0" smtClean="0">
                <a:latin typeface="Arial" pitchFamily="34" charset="0"/>
                <a:ea typeface="Calibri" pitchFamily="34" charset="0"/>
                <a:cs typeface="Arial" pitchFamily="34" charset="0"/>
              </a:rPr>
              <a:t>Phosphate buffered saline</a:t>
            </a:r>
            <a:r>
              <a:rPr lang="en-US" sz="2000" b="1" dirty="0" smtClean="0">
                <a:solidFill>
                  <a:srgbClr val="333333"/>
                </a:solidFill>
                <a:latin typeface="Arial" pitchFamily="34" charset="0"/>
                <a:ea typeface="Times New Roman" pitchFamily="18" charset="0"/>
                <a:cs typeface="Arial" pitchFamily="34" charset="0"/>
              </a:rPr>
              <a:t> Tween(PBST</a:t>
            </a:r>
            <a:r>
              <a:rPr lang="en-US" sz="2000" dirty="0" smtClean="0">
                <a:solidFill>
                  <a:srgbClr val="333333"/>
                </a:solidFill>
                <a:latin typeface="Arial" pitchFamily="34" charset="0"/>
                <a:ea typeface="Times New Roman" pitchFamily="18" charset="0"/>
                <a:cs typeface="Arial" pitchFamily="34" charset="0"/>
              </a:rPr>
              <a:t>):  0.05%PBST was prepared by adding 250µl Tween to 500ml PBS solution.</a:t>
            </a:r>
            <a:endParaRPr lang="en-US" sz="2000" dirty="0" smtClean="0">
              <a:latin typeface="Arial" pitchFamily="34" charset="0"/>
              <a:cs typeface="Arial" pitchFamily="34" charset="0"/>
            </a:endParaRPr>
          </a:p>
          <a:p>
            <a:pPr defTabSz="914400" eaLnBrk="0" hangingPunct="0"/>
            <a:r>
              <a:rPr lang="en-US" sz="2000" b="1" dirty="0" smtClean="0">
                <a:solidFill>
                  <a:srgbClr val="333333"/>
                </a:solidFill>
                <a:latin typeface="Arial" pitchFamily="34" charset="0"/>
                <a:ea typeface="Times New Roman" pitchFamily="18" charset="0"/>
                <a:cs typeface="Arial" pitchFamily="34" charset="0"/>
              </a:rPr>
              <a:t>PBST/1% BSA  (bovine serum albumin)</a:t>
            </a:r>
            <a:r>
              <a:rPr lang="en-US" sz="2000" dirty="0" smtClean="0">
                <a:solidFill>
                  <a:srgbClr val="333333"/>
                </a:solidFill>
                <a:latin typeface="Arial" pitchFamily="34" charset="0"/>
                <a:ea typeface="Times New Roman" pitchFamily="18" charset="0"/>
                <a:cs typeface="Arial" pitchFamily="34" charset="0"/>
              </a:rPr>
              <a:t>: 60mg of BSA was added 6ml PBST  to prepare 6ml of PBST/1%BSA</a:t>
            </a:r>
            <a:br>
              <a:rPr lang="en-US" sz="2000" dirty="0" smtClean="0">
                <a:solidFill>
                  <a:srgbClr val="333333"/>
                </a:solidFill>
                <a:latin typeface="Arial" pitchFamily="34" charset="0"/>
                <a:ea typeface="Times New Roman" pitchFamily="18" charset="0"/>
                <a:cs typeface="Arial" pitchFamily="34" charset="0"/>
              </a:rPr>
            </a:br>
            <a:r>
              <a:rPr lang="en-US" sz="2000" b="1" dirty="0" smtClean="0">
                <a:solidFill>
                  <a:srgbClr val="333333"/>
                </a:solidFill>
                <a:latin typeface="Arial" pitchFamily="34" charset="0"/>
                <a:ea typeface="Times New Roman" pitchFamily="18" charset="0"/>
                <a:cs typeface="Arial" pitchFamily="34" charset="0"/>
              </a:rPr>
              <a:t>3% paraformaldehyde</a:t>
            </a:r>
            <a:r>
              <a:rPr lang="en-US" sz="2000" dirty="0" smtClean="0">
                <a:solidFill>
                  <a:srgbClr val="333333"/>
                </a:solidFill>
                <a:latin typeface="Arial" pitchFamily="34" charset="0"/>
                <a:ea typeface="Times New Roman" pitchFamily="18" charset="0"/>
                <a:cs typeface="Arial" pitchFamily="34" charset="0"/>
              </a:rPr>
              <a:t>: 3 grams of paraformaldehyde  was added to 100ml PBS, heated to ~60 deg.C with  constant stirring, pH raised to ~8 with KOH to allow dissolution.  Stored at ~4 deg. C in brown glass bottle.  Check for polymerization (white suspended material) before use.</a:t>
            </a:r>
            <a:endParaRPr lang="en-US" sz="2000" dirty="0" smtClean="0">
              <a:latin typeface="Arial" pitchFamily="34" charset="0"/>
              <a:cs typeface="Arial" pitchFamily="34" charset="0"/>
            </a:endParaRPr>
          </a:p>
          <a:p>
            <a:r>
              <a:rPr lang="en-US" sz="2000" b="1" dirty="0" smtClean="0">
                <a:solidFill>
                  <a:srgbClr val="333333"/>
                </a:solidFill>
                <a:latin typeface="Arial" pitchFamily="34" charset="0"/>
                <a:ea typeface="Times New Roman" pitchFamily="18" charset="0"/>
                <a:cs typeface="Arial" pitchFamily="34" charset="0"/>
              </a:rPr>
              <a:t>Slides:  </a:t>
            </a:r>
            <a:r>
              <a:rPr lang="en-US" sz="2000" dirty="0" smtClean="0">
                <a:solidFill>
                  <a:srgbClr val="333333"/>
                </a:solidFill>
                <a:latin typeface="Arial" pitchFamily="34" charset="0"/>
                <a:ea typeface="Times New Roman" pitchFamily="18" charset="0"/>
                <a:cs typeface="Arial" pitchFamily="34" charset="0"/>
              </a:rPr>
              <a:t>.1% poly-L-lysine stock solution is diluted to .01% in water, slides briefly immersed in solution and air dried overnight.</a:t>
            </a:r>
            <a:r>
              <a:rPr lang="en-US" sz="2000" b="1" dirty="0" smtClean="0">
                <a:solidFill>
                  <a:srgbClr val="333333"/>
                </a:solidFill>
                <a:latin typeface="Arial" pitchFamily="34" charset="0"/>
                <a:ea typeface="Times New Roman" pitchFamily="18" charset="0"/>
                <a:cs typeface="Arial" pitchFamily="34" charset="0"/>
              </a:rPr>
              <a:t/>
            </a:r>
            <a:br>
              <a:rPr lang="en-US" sz="2000" b="1" dirty="0" smtClean="0">
                <a:solidFill>
                  <a:srgbClr val="333333"/>
                </a:solidFill>
                <a:latin typeface="Arial" pitchFamily="34" charset="0"/>
                <a:ea typeface="Times New Roman" pitchFamily="18" charset="0"/>
                <a:cs typeface="Arial" pitchFamily="34" charset="0"/>
              </a:rPr>
            </a:br>
            <a:r>
              <a:rPr lang="en-US" sz="2000" b="1" dirty="0" smtClean="0">
                <a:solidFill>
                  <a:srgbClr val="333333"/>
                </a:solidFill>
                <a:latin typeface="Arial" pitchFamily="34" charset="0"/>
                <a:ea typeface="Times New Roman" pitchFamily="18" charset="0"/>
                <a:cs typeface="Arial" pitchFamily="34" charset="0"/>
              </a:rPr>
              <a:t>Mountan</a:t>
            </a:r>
            <a:r>
              <a:rPr lang="en-US" sz="2000" dirty="0" smtClean="0">
                <a:solidFill>
                  <a:srgbClr val="333333"/>
                </a:solidFill>
                <a:latin typeface="Arial" pitchFamily="34" charset="0"/>
                <a:ea typeface="Times New Roman" pitchFamily="18" charset="0"/>
                <a:cs typeface="Arial" pitchFamily="34" charset="0"/>
              </a:rPr>
              <a:t>t :  Vectashield  (Vector Labs) hardset mounting medium with DAPI to counterstain nuclei.</a:t>
            </a:r>
          </a:p>
          <a:p>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Method: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a:t>
            </a:r>
            <a:r>
              <a:rPr lang="en-US" sz="2000" dirty="0" smtClean="0">
                <a:latin typeface="Arial" pitchFamily="34" charset="0"/>
                <a:cs typeface="Arial" pitchFamily="34" charset="0"/>
              </a:rPr>
              <a:t>Brains were flash frozen by the following method; </a:t>
            </a:r>
          </a:p>
          <a:p>
            <a:r>
              <a:rPr lang="en-US" sz="2000" dirty="0" smtClean="0">
                <a:latin typeface="Arial" pitchFamily="34" charset="0"/>
                <a:cs typeface="Arial" pitchFamily="34" charset="0"/>
              </a:rPr>
              <a:t>Tissues were placed in Kreb’s solution for preliminary dissection.  Brains were submerged in liquid nitrogen (LN2) sorted by age, placed in glass bottles and stored in -80C freezer.</a:t>
            </a:r>
          </a:p>
          <a:p>
            <a:r>
              <a:rPr lang="en-US" sz="2000" dirty="0" smtClean="0">
                <a:latin typeface="Arial" pitchFamily="34" charset="0"/>
                <a:cs typeface="Arial" pitchFamily="34" charset="0"/>
              </a:rPr>
              <a:t>-Brains were placed in -20C freezer &gt;= 24 hours before preparing for cryo-sectioning to allow equilibration to cryostat temp.</a:t>
            </a:r>
          </a:p>
          <a:p>
            <a:r>
              <a:rPr lang="en-US" sz="2000" dirty="0" smtClean="0">
                <a:latin typeface="Arial" pitchFamily="34" charset="0"/>
                <a:cs typeface="Arial" pitchFamily="34" charset="0"/>
              </a:rPr>
              <a:t>-Tissues were attached to microtome chuck with OCT compound and further OCT was added to stabilize, and embed the tissue for sectioning.</a:t>
            </a:r>
          </a:p>
          <a:p>
            <a:r>
              <a:rPr lang="en-US" sz="2000" dirty="0" smtClean="0">
                <a:latin typeface="Arial" pitchFamily="34" charset="0"/>
                <a:cs typeface="Arial" pitchFamily="34" charset="0"/>
              </a:rPr>
              <a:t>-For cutting step, mount the frozen tissue on the cryostat holder.</a:t>
            </a:r>
          </a:p>
          <a:p>
            <a:r>
              <a:rPr lang="en-US" sz="2000" dirty="0" smtClean="0">
                <a:latin typeface="Arial" pitchFamily="34" charset="0"/>
                <a:cs typeface="Arial" pitchFamily="34" charset="0"/>
              </a:rPr>
              <a:t>-Allow frozen blocks to equilibrate in the cryostat chamber for minimum of 10 minutes, more time is better.  30µ thick brain tissue sections were prepared and mounted on poly-L-lysine coated slides. The best sections are usually obtained when the block temperature is around -15°C.  The brain tissue sections were stored in a slide box at ~-15°C for up to 7 days.  Any sections directly compared in this study were sectioned on the same day.</a:t>
            </a:r>
          </a:p>
          <a:p>
            <a:r>
              <a:rPr lang="en-US" sz="2000" dirty="0" smtClean="0">
                <a:latin typeface="Arial" pitchFamily="34" charset="0"/>
                <a:cs typeface="Arial" pitchFamily="34" charset="0"/>
              </a:rPr>
              <a:t>-The sections were fixed by immersing in 3% paraformaldehyde in coplin jar for 30 minutes at room temperature.</a:t>
            </a:r>
          </a:p>
          <a:p>
            <a:r>
              <a:rPr lang="en-US" sz="2000" dirty="0" smtClean="0">
                <a:latin typeface="Arial" pitchFamily="34" charset="0"/>
                <a:cs typeface="Arial" pitchFamily="34" charset="0"/>
              </a:rPr>
              <a:t> -After that the slides were rinsed in PBST for one minute and for one minute in PBS.  We carefully air dry for ~20 sec and draw boundaries around  sections using a liquid blocker pen (Fisher),we let it dry for a few seconds and  rinse in PBS for one minute.</a:t>
            </a:r>
          </a:p>
          <a:p>
            <a:r>
              <a:rPr lang="en-US" sz="2000" dirty="0" smtClean="0">
                <a:latin typeface="Arial" pitchFamily="34" charset="0"/>
                <a:cs typeface="Arial" pitchFamily="34" charset="0"/>
              </a:rPr>
              <a:t>-Shakeoff extra PBS and sections are pre-treated with PBST/1%BSA for about 30 minutes to block non-specific antibody interaction.</a:t>
            </a:r>
          </a:p>
          <a:p>
            <a:r>
              <a:rPr lang="en-US" sz="2000" dirty="0" smtClean="0">
                <a:latin typeface="Arial" pitchFamily="34" charset="0"/>
                <a:cs typeface="Arial" pitchFamily="34" charset="0"/>
              </a:rPr>
              <a:t>-After that the sections were rinsed in PBST for 30 sec and shaked off extra PBST.</a:t>
            </a:r>
          </a:p>
          <a:p>
            <a:r>
              <a:rPr lang="en-US" sz="2000" dirty="0" smtClean="0">
                <a:latin typeface="Arial" pitchFamily="34" charset="0"/>
                <a:cs typeface="Arial" pitchFamily="34" charset="0"/>
              </a:rPr>
              <a:t>-Primary antibodies (see table above) were added (diluted in PBST/1%BSA) directly onto the sections. Added up to 100ul to cover the entire tissue at once and to prevent drying and fracturing of the sections due to the surface tension of the solution.</a:t>
            </a:r>
          </a:p>
          <a:p>
            <a:r>
              <a:rPr lang="en-US" sz="2000" dirty="0" smtClean="0">
                <a:latin typeface="Arial" pitchFamily="34" charset="0"/>
                <a:cs typeface="Arial" pitchFamily="34" charset="0"/>
              </a:rPr>
              <a:t>-Incubated in a humid chamber  with rocking for one hour at room temperature.</a:t>
            </a:r>
          </a:p>
          <a:p>
            <a:r>
              <a:rPr lang="en-US" sz="2000" dirty="0" smtClean="0">
                <a:latin typeface="Arial" pitchFamily="34" charset="0"/>
                <a:cs typeface="Arial" pitchFamily="34" charset="0"/>
              </a:rPr>
              <a:t>-Wash the sections gently in PBST twice  each time for two minutes and then shake off extra PBST.</a:t>
            </a:r>
          </a:p>
          <a:p>
            <a:r>
              <a:rPr lang="en-US" sz="2000" dirty="0" smtClean="0">
                <a:latin typeface="Arial" pitchFamily="34" charset="0"/>
                <a:cs typeface="Arial" pitchFamily="34" charset="0"/>
              </a:rPr>
              <a:t>-Without letting the sections dry out, we add the secondary antibody (see table above)  diluted in PBST/1%BSA.  Incubated as before for one hour.</a:t>
            </a:r>
          </a:p>
          <a:p>
            <a:r>
              <a:rPr lang="en-US" sz="2000" dirty="0" smtClean="0">
                <a:latin typeface="Arial" pitchFamily="34" charset="0"/>
                <a:cs typeface="Arial" pitchFamily="34" charset="0"/>
              </a:rPr>
              <a:t>-We wash the sections twice with PBST  and twice more with PBS (two minutes each wash)</a:t>
            </a:r>
          </a:p>
          <a:p>
            <a:r>
              <a:rPr lang="en-US" sz="2000" dirty="0" smtClean="0">
                <a:latin typeface="Arial" pitchFamily="34" charset="0"/>
                <a:cs typeface="Arial" pitchFamily="34" charset="0"/>
              </a:rPr>
              <a:t>-Wick with kimwipe and shake off the extra PBS .</a:t>
            </a:r>
          </a:p>
          <a:p>
            <a:r>
              <a:rPr lang="en-US" sz="2000" dirty="0" smtClean="0">
                <a:latin typeface="Arial" pitchFamily="34" charset="0"/>
                <a:cs typeface="Arial" pitchFamily="34" charset="0"/>
              </a:rPr>
              <a:t>-Mount coverslips with mounting media, Vectashield aqueous hardmount  with DAPI to stain cell nuclei (if preservation of sections for later imaging is required, coverslips should be sealed with epoxy to prevent drying of sections ) </a:t>
            </a:r>
          </a:p>
          <a:p>
            <a:r>
              <a:rPr lang="en-US" sz="2000" dirty="0" smtClean="0">
                <a:latin typeface="Arial" pitchFamily="34" charset="0"/>
                <a:cs typeface="Arial" pitchFamily="34" charset="0"/>
              </a:rPr>
              <a:t>-We read the slides using a Nikon Diaphot300 fluorescence microscope with high pressure Hg lamp, the following filters were used:</a:t>
            </a:r>
            <a:br>
              <a:rPr lang="en-US" sz="2000" dirty="0" smtClean="0">
                <a:latin typeface="Arial" pitchFamily="34" charset="0"/>
                <a:cs typeface="Arial" pitchFamily="34" charset="0"/>
              </a:rPr>
            </a:br>
            <a:r>
              <a:rPr lang="en-US" sz="2000" dirty="0" smtClean="0">
                <a:latin typeface="Arial" pitchFamily="34" charset="0"/>
                <a:cs typeface="Arial" pitchFamily="34" charset="0"/>
              </a:rPr>
              <a:t> 	Blue cube with excitation filter 465-495nm, emission filter 515-555nm </a:t>
            </a:r>
            <a:br>
              <a:rPr lang="en-US" sz="2000" dirty="0" smtClean="0">
                <a:latin typeface="Arial" pitchFamily="34" charset="0"/>
                <a:cs typeface="Arial" pitchFamily="34" charset="0"/>
              </a:rPr>
            </a:br>
            <a:r>
              <a:rPr lang="en-US" sz="2000" dirty="0" smtClean="0">
                <a:latin typeface="Arial" pitchFamily="34" charset="0"/>
                <a:cs typeface="Arial" pitchFamily="34" charset="0"/>
              </a:rPr>
              <a:t>	Green with excitation filter 510-560nm and emission filter 590nm long pass.  </a:t>
            </a:r>
            <a:br>
              <a:rPr lang="en-US" sz="2000" dirty="0" smtClean="0">
                <a:latin typeface="Arial" pitchFamily="34" charset="0"/>
                <a:cs typeface="Arial" pitchFamily="34" charset="0"/>
              </a:rPr>
            </a:br>
            <a:r>
              <a:rPr lang="en-US" sz="2000" dirty="0" smtClean="0">
                <a:latin typeface="Arial" pitchFamily="34" charset="0"/>
                <a:cs typeface="Arial" pitchFamily="34" charset="0"/>
              </a:rPr>
              <a:t> 	UV cube 340-380nm ex., 420nm long pass emission. 		</a:t>
            </a: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smtClean="0">
                <a:latin typeface="Arial" pitchFamily="34" charset="0"/>
                <a:cs typeface="Arial" pitchFamily="34" charset="0"/>
              </a:rPr>
              <a:t>-We captured images with a Leica DFC280 color camera, saved as 24-bit RGB  bitmaps and processed with ImageJ (v. 1.38  from NIH).</a:t>
            </a:r>
            <a:endParaRPr lang="en-US" sz="2000" dirty="0"/>
          </a:p>
        </p:txBody>
      </p:sp>
      <p:sp>
        <p:nvSpPr>
          <p:cNvPr id="47" name="Title 1"/>
          <p:cNvSpPr>
            <a:spLocks noGrp="1"/>
          </p:cNvSpPr>
          <p:nvPr>
            <p:ph type="ctrTitle"/>
          </p:nvPr>
        </p:nvSpPr>
        <p:spPr>
          <a:xfrm>
            <a:off x="815181" y="4472781"/>
            <a:ext cx="18364200" cy="4953000"/>
          </a:xfrm>
        </p:spPr>
        <p:txBody>
          <a:bodyPr anchor="t"/>
          <a:lstStyle/>
          <a:p>
            <a:pPr algn="just"/>
            <a:r>
              <a:rPr lang="en-US" sz="4000" dirty="0" smtClean="0">
                <a:latin typeface="Arial" pitchFamily="34" charset="0"/>
                <a:cs typeface="Arial" pitchFamily="34" charset="0"/>
              </a:rPr>
              <a:t>Introduction:</a:t>
            </a:r>
            <a:r>
              <a:rPr lang="en-US" sz="4000" b="1" dirty="0" smtClean="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Oxidative damage of bio-molecules and tissues is a well accepted mechanism and outcome of aging.   In addition, when animals age neurological function is generally diminished, this is called senescence or cognitive impairment and may correlate with formation of senile plaques (SP) as seen in figure 2A (8).  In reference 2  a transgenic mouse model (for human Alzheimers disease(AD)) is used, the author Apelt showed that increased brain oxidative stress seems to have an important role in cognitive impairment caused by normal aging and neurodegenerative diseases. She goes on to assert that her study demonstrates time correlation of SP formation with the highest levels of anti-oxidant enzymes.   However, this and other studies have shown the patterns of age-related expression of SOD and other anti-oxidant enzymes (i.e. glutathione peroxidase (Gpx)) in brain pathology and aging to be unclear.   Overall, these enzyme activities increases with age, Gpx activity has been shown to increase in AD.   Furthermore, levels of SOD increase with age up to the 21st month in mice but after then to level off, which implies that oxidative damage may eventually outstrip the tissue’s ability to enzymatically respond (2). </a:t>
            </a:r>
            <a:br>
              <a:rPr lang="en-US" sz="2000" dirty="0" smtClean="0">
                <a:latin typeface="Arial" pitchFamily="34" charset="0"/>
                <a:cs typeface="Arial" pitchFamily="34" charset="0"/>
              </a:rPr>
            </a:br>
            <a:r>
              <a:rPr lang="en-US" sz="2000" dirty="0" smtClean="0">
                <a:latin typeface="Arial" pitchFamily="34" charset="0"/>
                <a:cs typeface="Arial" pitchFamily="34" charset="0"/>
              </a:rPr>
              <a:t> Amyloid-beta proteins (A</a:t>
            </a:r>
            <a:r>
              <a:rPr lang="el-GR" sz="2000" dirty="0" smtClean="0">
                <a:latin typeface="Arial" pitchFamily="34" charset="0"/>
                <a:cs typeface="Arial" pitchFamily="34" charset="0"/>
              </a:rPr>
              <a:t>β</a:t>
            </a:r>
            <a:r>
              <a:rPr lang="en-US" sz="2000" dirty="0" smtClean="0">
                <a:latin typeface="Arial" pitchFamily="34" charset="0"/>
                <a:cs typeface="Arial" pitchFamily="34" charset="0"/>
              </a:rPr>
              <a:t>) are a major component of SP in both AD brains and non-diseased aged brain (1).  As seen in figure1A,  BACE1 (beta amyloid precursor protein cleaving enzyme) cleaves amyloid precursor protein (APP) to yield A</a:t>
            </a:r>
            <a:r>
              <a:rPr lang="el-GR" sz="2000" dirty="0" smtClean="0">
                <a:latin typeface="Arial" pitchFamily="34" charset="0"/>
                <a:cs typeface="Arial" pitchFamily="34" charset="0"/>
              </a:rPr>
              <a:t>β</a:t>
            </a:r>
            <a:r>
              <a:rPr lang="en-US" sz="2000" dirty="0" smtClean="0">
                <a:latin typeface="Arial" pitchFamily="34" charset="0"/>
                <a:cs typeface="Arial" pitchFamily="34" charset="0"/>
              </a:rPr>
              <a:t>; these proteins in turn form amyloid or senile plaques.   Activity of the enzyme BACE1 does precede and seems to correlate with the appearance of SP (7).  Inflammatory cytokines from microglia seem to up-regulate BACE1 (6)  while the presence of SP can cause an increase in local glial cell mediated inflammation (fig 1B).  Additionally, neither AD model nor normal mice seem to exhibit  a negative feedback loop by which the BACE1 product A</a:t>
            </a:r>
            <a:r>
              <a:rPr lang="el-GR" sz="2000" dirty="0" smtClean="0">
                <a:latin typeface="Arial" pitchFamily="34" charset="0"/>
                <a:cs typeface="Arial" pitchFamily="34" charset="0"/>
              </a:rPr>
              <a:t>β</a:t>
            </a:r>
            <a:r>
              <a:rPr lang="en-US" sz="2000" dirty="0" smtClean="0">
                <a:latin typeface="Arial" pitchFamily="34" charset="0"/>
                <a:cs typeface="Arial" pitchFamily="34" charset="0"/>
              </a:rPr>
              <a:t> controls BACE1 activity (2).   In total, these relationships seem to form a runaway feed-forward loop that results not only in increased tissue oxidation and A</a:t>
            </a:r>
            <a:r>
              <a:rPr lang="el-GR" sz="2000" dirty="0" smtClean="0">
                <a:latin typeface="Arial" pitchFamily="34" charset="0"/>
                <a:cs typeface="Arial" pitchFamily="34" charset="0"/>
              </a:rPr>
              <a:t>β</a:t>
            </a:r>
            <a:r>
              <a:rPr lang="en-US" sz="2000" dirty="0" smtClean="0">
                <a:latin typeface="Arial" pitchFamily="34" charset="0"/>
                <a:cs typeface="Arial" pitchFamily="34" charset="0"/>
              </a:rPr>
              <a:t> formation but also the formation of SP (2,6).</a:t>
            </a:r>
          </a:p>
        </p:txBody>
      </p:sp>
      <p:sp>
        <p:nvSpPr>
          <p:cNvPr id="48" name="TextBox 14"/>
          <p:cNvSpPr txBox="1">
            <a:spLocks noChangeArrowheads="1"/>
          </p:cNvSpPr>
          <p:nvPr/>
        </p:nvSpPr>
        <p:spPr bwMode="auto">
          <a:xfrm>
            <a:off x="967581" y="14150181"/>
            <a:ext cx="14935200" cy="1631950"/>
          </a:xfrm>
          <a:prstGeom prst="rect">
            <a:avLst/>
          </a:prstGeom>
          <a:noFill/>
          <a:ln w="9525">
            <a:noFill/>
            <a:miter lim="800000"/>
            <a:headEnd/>
            <a:tailEnd/>
          </a:ln>
        </p:spPr>
        <p:txBody>
          <a:bodyPr>
            <a:spAutoFit/>
          </a:bodyPr>
          <a:lstStyle/>
          <a:p>
            <a:r>
              <a:rPr lang="en-US" sz="2000" dirty="0"/>
              <a:t>Figure </a:t>
            </a:r>
            <a:r>
              <a:rPr lang="en-US" sz="2000" dirty="0" smtClean="0"/>
              <a:t>1  </a:t>
            </a:r>
            <a:r>
              <a:rPr lang="en-US" sz="2000" dirty="0"/>
              <a:t>A.  Diagram adapted from Wolozin and Kukar showing the role of </a:t>
            </a:r>
            <a:r>
              <a:rPr lang="en-US" sz="2000" dirty="0" smtClean="0"/>
              <a:t>beta- secretase (BACE1) </a:t>
            </a:r>
            <a:r>
              <a:rPr lang="en-US" sz="2000" dirty="0"/>
              <a:t>in SP formation.  These SPs are found in special abundance in hippocampus of AD patients and throughout the cortex in lower numbers in non-diseased aged animals. </a:t>
            </a:r>
            <a:r>
              <a:rPr lang="en-US" sz="2000" dirty="0" smtClean="0"/>
              <a:t> At </a:t>
            </a:r>
            <a:r>
              <a:rPr lang="en-US" sz="2000" dirty="0"/>
              <a:t>right </a:t>
            </a:r>
            <a:r>
              <a:rPr lang="en-US" sz="2000" dirty="0" smtClean="0"/>
              <a:t>(1B) is </a:t>
            </a:r>
            <a:r>
              <a:rPr lang="en-US" sz="2000" dirty="0"/>
              <a:t>a diagram summarizing the feed forward effect that has been suggested by Sastre in </a:t>
            </a:r>
            <a:r>
              <a:rPr lang="en-US" sz="2000" dirty="0" smtClean="0"/>
              <a:t>reference </a:t>
            </a:r>
            <a:r>
              <a:rPr lang="en-US" sz="2000" dirty="0"/>
              <a:t>6 and Apelt in </a:t>
            </a:r>
            <a:r>
              <a:rPr lang="en-US" sz="2000" dirty="0" smtClean="0"/>
              <a:t>reference </a:t>
            </a:r>
            <a:r>
              <a:rPr lang="en-US" sz="2000" dirty="0"/>
              <a:t>2.  It shows the relationship between anti-oxidant enzymes (SOD), SP formation, and BACE1 expression and highlights our present  ignorance as to the nature of  direct causal links between these biochemical and </a:t>
            </a:r>
            <a:r>
              <a:rPr lang="en-US" sz="2000" dirty="0" smtClean="0"/>
              <a:t>histopathological factors</a:t>
            </a:r>
            <a:r>
              <a:rPr lang="en-US" sz="2000" dirty="0"/>
              <a:t>. </a:t>
            </a:r>
          </a:p>
        </p:txBody>
      </p:sp>
      <p:grpSp>
        <p:nvGrpSpPr>
          <p:cNvPr id="49" name="Group 43"/>
          <p:cNvGrpSpPr>
            <a:grpSpLocks/>
          </p:cNvGrpSpPr>
          <p:nvPr/>
        </p:nvGrpSpPr>
        <p:grpSpPr bwMode="auto">
          <a:xfrm>
            <a:off x="939507" y="11025981"/>
            <a:ext cx="7772400" cy="2709862"/>
            <a:chOff x="5410200" y="4648200"/>
            <a:chExt cx="9296400" cy="2100263"/>
          </a:xfrm>
        </p:grpSpPr>
        <p:pic>
          <p:nvPicPr>
            <p:cNvPr id="50" name="Picture 5" descr="File:Amyloid-plaque formation-big.jpg">
              <a:hlinkClick r:id="rId9"/>
            </p:cNvPr>
            <p:cNvPicPr>
              <a:picLocks noChangeAspect="1" noChangeArrowheads="1"/>
            </p:cNvPicPr>
            <p:nvPr/>
          </p:nvPicPr>
          <p:blipFill>
            <a:blip r:embed="rId10"/>
            <a:srcRect/>
            <a:stretch>
              <a:fillRect/>
            </a:stretch>
          </p:blipFill>
          <p:spPr bwMode="auto">
            <a:xfrm>
              <a:off x="5410200" y="4648200"/>
              <a:ext cx="9296400" cy="2100263"/>
            </a:xfrm>
            <a:prstGeom prst="rect">
              <a:avLst/>
            </a:prstGeom>
            <a:noFill/>
            <a:ln w="9525">
              <a:noFill/>
              <a:miter lim="800000"/>
              <a:headEnd/>
              <a:tailEnd/>
            </a:ln>
          </p:spPr>
        </p:pic>
        <p:sp>
          <p:nvSpPr>
            <p:cNvPr id="51" name="Text Box 11"/>
            <p:cNvSpPr txBox="1">
              <a:spLocks noChangeArrowheads="1"/>
            </p:cNvSpPr>
            <p:nvPr/>
          </p:nvSpPr>
          <p:spPr bwMode="auto">
            <a:xfrm>
              <a:off x="10058400" y="6533019"/>
              <a:ext cx="3276600" cy="215444"/>
            </a:xfrm>
            <a:prstGeom prst="rect">
              <a:avLst/>
            </a:prstGeom>
            <a:noFill/>
            <a:ln w="9525">
              <a:noFill/>
              <a:miter lim="800000"/>
              <a:headEnd/>
              <a:tailEnd/>
            </a:ln>
          </p:spPr>
          <p:txBody>
            <a:bodyPr>
              <a:spAutoFit/>
            </a:bodyPr>
            <a:lstStyle/>
            <a:p>
              <a:pPr>
                <a:spcBef>
                  <a:spcPct val="50000"/>
                </a:spcBef>
              </a:pPr>
              <a:r>
                <a:rPr lang="en-US" sz="800" dirty="0"/>
                <a:t>Wolozin, </a:t>
              </a:r>
              <a:r>
                <a:rPr lang="en-US" sz="800" dirty="0" err="1"/>
                <a:t>PNAS</a:t>
              </a:r>
              <a:r>
                <a:rPr lang="en-US" sz="800" dirty="0"/>
                <a:t> 2001;98:5371</a:t>
              </a:r>
            </a:p>
          </p:txBody>
        </p:sp>
      </p:grpSp>
      <p:grpSp>
        <p:nvGrpSpPr>
          <p:cNvPr id="52" name="Group 44"/>
          <p:cNvGrpSpPr>
            <a:grpSpLocks/>
          </p:cNvGrpSpPr>
          <p:nvPr/>
        </p:nvGrpSpPr>
        <p:grpSpPr bwMode="auto">
          <a:xfrm>
            <a:off x="8864307" y="11026003"/>
            <a:ext cx="2971800" cy="2708281"/>
            <a:chOff x="9499600" y="5063704"/>
            <a:chExt cx="2844800" cy="2099096"/>
          </a:xfrm>
        </p:grpSpPr>
        <p:grpSp>
          <p:nvGrpSpPr>
            <p:cNvPr id="53" name="Group 42"/>
            <p:cNvGrpSpPr>
              <a:grpSpLocks/>
            </p:cNvGrpSpPr>
            <p:nvPr/>
          </p:nvGrpSpPr>
          <p:grpSpPr bwMode="auto">
            <a:xfrm>
              <a:off x="9499600" y="5063704"/>
              <a:ext cx="2844800" cy="2099096"/>
              <a:chOff x="14830425" y="4648200"/>
              <a:chExt cx="2844800" cy="2099096"/>
            </a:xfrm>
          </p:grpSpPr>
          <p:pic>
            <p:nvPicPr>
              <p:cNvPr id="56" name="Picture 2"/>
              <p:cNvPicPr>
                <a:picLocks noChangeAspect="1" noChangeArrowheads="1"/>
              </p:cNvPicPr>
              <p:nvPr/>
            </p:nvPicPr>
            <p:blipFill>
              <a:blip r:embed="rId11"/>
              <a:srcRect/>
              <a:stretch>
                <a:fillRect/>
              </a:stretch>
            </p:blipFill>
            <p:spPr bwMode="auto">
              <a:xfrm>
                <a:off x="14830425" y="4648200"/>
                <a:ext cx="2771775" cy="2057400"/>
              </a:xfrm>
              <a:prstGeom prst="rect">
                <a:avLst/>
              </a:prstGeom>
              <a:noFill/>
              <a:ln w="9525">
                <a:noFill/>
                <a:miter lim="800000"/>
                <a:headEnd/>
                <a:tailEnd/>
              </a:ln>
            </p:spPr>
          </p:pic>
          <p:sp>
            <p:nvSpPr>
              <p:cNvPr id="57" name="Rectangle 4"/>
              <p:cNvSpPr>
                <a:spLocks noChangeArrowheads="1"/>
              </p:cNvSpPr>
              <p:nvPr/>
            </p:nvSpPr>
            <p:spPr bwMode="auto">
              <a:xfrm>
                <a:off x="15236825" y="6531852"/>
                <a:ext cx="2438400" cy="215444"/>
              </a:xfrm>
              <a:prstGeom prst="rect">
                <a:avLst/>
              </a:prstGeom>
              <a:noFill/>
              <a:ln w="9525">
                <a:noFill/>
                <a:miter lim="800000"/>
                <a:headEnd/>
                <a:tailEnd/>
              </a:ln>
            </p:spPr>
            <p:txBody>
              <a:bodyPr anchor="ctr">
                <a:spAutoFit/>
              </a:bodyPr>
              <a:lstStyle/>
              <a:p>
                <a:r>
                  <a:rPr lang="en-US" sz="800" dirty="0"/>
                  <a:t>Adapted from; Kukar Nature 453:925(2008)</a:t>
                </a:r>
              </a:p>
            </p:txBody>
          </p:sp>
        </p:grpSp>
        <p:sp>
          <p:nvSpPr>
            <p:cNvPr id="54" name="TextBox 27"/>
            <p:cNvSpPr txBox="1">
              <a:spLocks noChangeArrowheads="1"/>
            </p:cNvSpPr>
            <p:nvPr/>
          </p:nvSpPr>
          <p:spPr bwMode="auto">
            <a:xfrm>
              <a:off x="11201400" y="6629400"/>
              <a:ext cx="990600" cy="369888"/>
            </a:xfrm>
            <a:prstGeom prst="rect">
              <a:avLst/>
            </a:prstGeom>
            <a:noFill/>
            <a:ln w="9525">
              <a:noFill/>
              <a:miter lim="800000"/>
              <a:headEnd/>
              <a:tailEnd/>
            </a:ln>
          </p:spPr>
          <p:txBody>
            <a:bodyPr>
              <a:spAutoFit/>
            </a:bodyPr>
            <a:lstStyle/>
            <a:p>
              <a:r>
                <a:rPr lang="en-US" sz="1800"/>
                <a:t>SOD</a:t>
              </a:r>
            </a:p>
          </p:txBody>
        </p:sp>
        <p:cxnSp>
          <p:nvCxnSpPr>
            <p:cNvPr id="55" name="Straight Arrow Connector 54"/>
            <p:cNvCxnSpPr/>
            <p:nvPr/>
          </p:nvCxnSpPr>
          <p:spPr>
            <a:xfrm rot="5400000" flipH="1" flipV="1">
              <a:off x="11735563" y="6780930"/>
              <a:ext cx="304861"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rot="10800000">
            <a:off x="2463507" y="13083381"/>
            <a:ext cx="914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47"/>
          <p:cNvSpPr txBox="1">
            <a:spLocks noChangeArrowheads="1"/>
          </p:cNvSpPr>
          <p:nvPr/>
        </p:nvSpPr>
        <p:spPr bwMode="auto">
          <a:xfrm>
            <a:off x="3301707" y="12930981"/>
            <a:ext cx="762000" cy="276225"/>
          </a:xfrm>
          <a:prstGeom prst="rect">
            <a:avLst/>
          </a:prstGeom>
          <a:noFill/>
          <a:ln w="9525">
            <a:noFill/>
            <a:miter lim="800000"/>
            <a:headEnd/>
            <a:tailEnd/>
          </a:ln>
        </p:spPr>
        <p:txBody>
          <a:bodyPr>
            <a:spAutoFit/>
          </a:bodyPr>
          <a:lstStyle/>
          <a:p>
            <a:r>
              <a:rPr lang="en-US" sz="1200"/>
              <a:t>neuron</a:t>
            </a:r>
          </a:p>
        </p:txBody>
      </p:sp>
      <p:sp>
        <p:nvSpPr>
          <p:cNvPr id="60" name="TextBox 71"/>
          <p:cNvSpPr txBox="1">
            <a:spLocks noChangeArrowheads="1"/>
          </p:cNvSpPr>
          <p:nvPr/>
        </p:nvSpPr>
        <p:spPr bwMode="auto">
          <a:xfrm>
            <a:off x="2768307" y="13280082"/>
            <a:ext cx="914400" cy="523875"/>
          </a:xfrm>
          <a:prstGeom prst="rect">
            <a:avLst/>
          </a:prstGeom>
          <a:noFill/>
          <a:ln w="9525">
            <a:noFill/>
            <a:miter lim="800000"/>
            <a:headEnd/>
            <a:tailEnd/>
          </a:ln>
        </p:spPr>
        <p:txBody>
          <a:bodyPr>
            <a:spAutoFit/>
          </a:bodyPr>
          <a:lstStyle/>
          <a:p>
            <a:r>
              <a:rPr lang="en-US" sz="2800" dirty="0" smtClean="0"/>
              <a:t>A</a:t>
            </a:r>
            <a:endParaRPr lang="en-US" sz="2800" dirty="0"/>
          </a:p>
        </p:txBody>
      </p:sp>
      <p:grpSp>
        <p:nvGrpSpPr>
          <p:cNvPr id="78" name="Group 77"/>
          <p:cNvGrpSpPr/>
          <p:nvPr/>
        </p:nvGrpSpPr>
        <p:grpSpPr>
          <a:xfrm>
            <a:off x="6453981" y="16007556"/>
            <a:ext cx="5715000" cy="5610225"/>
            <a:chOff x="609600" y="9677400"/>
            <a:chExt cx="5715000" cy="5610225"/>
          </a:xfrm>
        </p:grpSpPr>
        <p:grpSp>
          <p:nvGrpSpPr>
            <p:cNvPr id="79" name="Group 116"/>
            <p:cNvGrpSpPr/>
            <p:nvPr/>
          </p:nvGrpSpPr>
          <p:grpSpPr>
            <a:xfrm>
              <a:off x="685800" y="12877800"/>
              <a:ext cx="4648200" cy="2324100"/>
              <a:chOff x="685800" y="12877800"/>
              <a:chExt cx="4648200" cy="2324100"/>
            </a:xfrm>
          </p:grpSpPr>
          <p:pic>
            <p:nvPicPr>
              <p:cNvPr id="96" name="Picture 9" descr="3D2"/>
              <p:cNvPicPr>
                <a:picLocks noChangeAspect="1" noChangeArrowheads="1"/>
              </p:cNvPicPr>
              <p:nvPr/>
            </p:nvPicPr>
            <p:blipFill>
              <a:blip r:embed="rId12"/>
              <a:srcRect/>
              <a:stretch>
                <a:fillRect/>
              </a:stretch>
            </p:blipFill>
            <p:spPr bwMode="auto">
              <a:xfrm>
                <a:off x="685800" y="12877800"/>
                <a:ext cx="4648200" cy="2324100"/>
              </a:xfrm>
              <a:prstGeom prst="rect">
                <a:avLst/>
              </a:prstGeom>
              <a:noFill/>
              <a:ln w="9525">
                <a:noFill/>
                <a:miter lim="800000"/>
                <a:headEnd/>
                <a:tailEnd/>
              </a:ln>
            </p:spPr>
          </p:pic>
          <p:sp>
            <p:nvSpPr>
              <p:cNvPr id="97" name="TextBox 96"/>
              <p:cNvSpPr txBox="1"/>
              <p:nvPr/>
            </p:nvSpPr>
            <p:spPr>
              <a:xfrm>
                <a:off x="838200" y="12954000"/>
                <a:ext cx="2057400" cy="338554"/>
              </a:xfrm>
              <a:prstGeom prst="rect">
                <a:avLst/>
              </a:prstGeom>
              <a:noFill/>
            </p:spPr>
            <p:txBody>
              <a:bodyPr wrap="square" rtlCol="0">
                <a:spAutoFit/>
              </a:bodyPr>
              <a:lstStyle/>
              <a:p>
                <a:r>
                  <a:rPr lang="en-US" sz="800" dirty="0" smtClean="0"/>
                  <a:t>http://synapses.clm.utexas.edu/anatomy/hippo/hippo.stm John  </a:t>
                </a:r>
                <a:r>
                  <a:rPr lang="en-US" sz="800" dirty="0" err="1" smtClean="0"/>
                  <a:t>C.Fiala</a:t>
                </a:r>
                <a:r>
                  <a:rPr lang="en-US" sz="800" dirty="0" smtClean="0"/>
                  <a:t> </a:t>
                </a:r>
                <a:endParaRPr lang="en-US" sz="800" dirty="0"/>
              </a:p>
            </p:txBody>
          </p:sp>
        </p:grpSp>
        <p:cxnSp>
          <p:nvCxnSpPr>
            <p:cNvPr id="80" name="Straight Arrow Connector 79"/>
            <p:cNvCxnSpPr/>
            <p:nvPr/>
          </p:nvCxnSpPr>
          <p:spPr>
            <a:xfrm rot="5400000">
              <a:off x="4533900" y="132207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3733800" y="130302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21"/>
            <p:cNvSpPr txBox="1">
              <a:spLocks noChangeArrowheads="1"/>
            </p:cNvSpPr>
            <p:nvPr/>
          </p:nvSpPr>
          <p:spPr bwMode="auto">
            <a:xfrm>
              <a:off x="2895600" y="12801600"/>
              <a:ext cx="1066800" cy="276225"/>
            </a:xfrm>
            <a:prstGeom prst="rect">
              <a:avLst/>
            </a:prstGeom>
            <a:noFill/>
            <a:ln w="9525">
              <a:noFill/>
              <a:miter lim="800000"/>
              <a:headEnd/>
              <a:tailEnd/>
            </a:ln>
          </p:spPr>
          <p:txBody>
            <a:bodyPr>
              <a:spAutoFit/>
            </a:bodyPr>
            <a:lstStyle/>
            <a:p>
              <a:r>
                <a:rPr lang="en-US" sz="1200" dirty="0" smtClean="0">
                  <a:latin typeface="Calibri" pitchFamily="34" charset="0"/>
                </a:rPr>
                <a:t>frontal </a:t>
              </a:r>
              <a:r>
                <a:rPr lang="en-US" sz="1200" dirty="0">
                  <a:latin typeface="Calibri" pitchFamily="34" charset="0"/>
                </a:rPr>
                <a:t>cortex</a:t>
              </a:r>
            </a:p>
          </p:txBody>
        </p:sp>
        <p:sp>
          <p:nvSpPr>
            <p:cNvPr id="83" name="TextBox 22"/>
            <p:cNvSpPr txBox="1">
              <a:spLocks noChangeArrowheads="1"/>
            </p:cNvSpPr>
            <p:nvPr/>
          </p:nvSpPr>
          <p:spPr bwMode="auto">
            <a:xfrm>
              <a:off x="4343400" y="12468225"/>
              <a:ext cx="1981200" cy="461665"/>
            </a:xfrm>
            <a:prstGeom prst="rect">
              <a:avLst/>
            </a:prstGeom>
            <a:noFill/>
            <a:ln w="9525">
              <a:noFill/>
              <a:miter lim="800000"/>
              <a:headEnd/>
              <a:tailEnd/>
            </a:ln>
          </p:spPr>
          <p:txBody>
            <a:bodyPr wrap="square">
              <a:spAutoFit/>
            </a:bodyPr>
            <a:lstStyle/>
            <a:p>
              <a:r>
                <a:rPr lang="en-US" sz="1200" dirty="0" smtClean="0">
                  <a:latin typeface="Calibri" pitchFamily="34" charset="0"/>
                </a:rPr>
                <a:t>Parietal </a:t>
              </a:r>
              <a:r>
                <a:rPr lang="en-US" sz="1200" dirty="0" smtClean="0">
                  <a:latin typeface="Calibri" pitchFamily="34" charset="0"/>
                </a:rPr>
                <a:t>cortex (arrow) and  hippocampus (</a:t>
              </a:r>
              <a:r>
                <a:rPr lang="en-US" sz="1200" dirty="0" smtClean="0">
                  <a:latin typeface="Calibri" pitchFamily="34" charset="0"/>
                </a:rPr>
                <a:t>in gold)</a:t>
              </a:r>
              <a:endParaRPr lang="en-US" sz="1200" dirty="0">
                <a:latin typeface="Calibri" pitchFamily="34" charset="0"/>
              </a:endParaRPr>
            </a:p>
          </p:txBody>
        </p:sp>
        <p:sp>
          <p:nvSpPr>
            <p:cNvPr id="84" name="TextBox 23"/>
            <p:cNvSpPr txBox="1">
              <a:spLocks noChangeArrowheads="1"/>
            </p:cNvSpPr>
            <p:nvPr/>
          </p:nvSpPr>
          <p:spPr bwMode="auto">
            <a:xfrm>
              <a:off x="4724400" y="15011400"/>
              <a:ext cx="1066800" cy="276225"/>
            </a:xfrm>
            <a:prstGeom prst="rect">
              <a:avLst/>
            </a:prstGeom>
            <a:noFill/>
            <a:ln w="9525">
              <a:noFill/>
              <a:miter lim="800000"/>
              <a:headEnd/>
              <a:tailEnd/>
            </a:ln>
          </p:spPr>
          <p:txBody>
            <a:bodyPr>
              <a:spAutoFit/>
            </a:bodyPr>
            <a:lstStyle/>
            <a:p>
              <a:r>
                <a:rPr lang="en-US" sz="1200" dirty="0">
                  <a:latin typeface="Calibri" pitchFamily="34" charset="0"/>
                </a:rPr>
                <a:t>cerebellum</a:t>
              </a:r>
            </a:p>
          </p:txBody>
        </p:sp>
        <p:sp>
          <p:nvSpPr>
            <p:cNvPr id="85" name="TextBox 37"/>
            <p:cNvSpPr txBox="1">
              <a:spLocks noChangeArrowheads="1"/>
            </p:cNvSpPr>
            <p:nvPr/>
          </p:nvSpPr>
          <p:spPr bwMode="auto">
            <a:xfrm>
              <a:off x="609600" y="14839890"/>
              <a:ext cx="685800" cy="400110"/>
            </a:xfrm>
            <a:prstGeom prst="rect">
              <a:avLst/>
            </a:prstGeom>
            <a:noFill/>
            <a:ln w="9525">
              <a:noFill/>
              <a:miter lim="800000"/>
              <a:headEnd/>
              <a:tailEnd/>
            </a:ln>
          </p:spPr>
          <p:txBody>
            <a:bodyPr wrap="square">
              <a:spAutoFit/>
            </a:bodyPr>
            <a:lstStyle/>
            <a:p>
              <a:r>
                <a:rPr lang="en-US" sz="2000" dirty="0"/>
                <a:t> B</a:t>
              </a:r>
            </a:p>
          </p:txBody>
        </p:sp>
        <p:cxnSp>
          <p:nvCxnSpPr>
            <p:cNvPr id="86" name="Straight Arrow Connector 85"/>
            <p:cNvCxnSpPr/>
            <p:nvPr/>
          </p:nvCxnSpPr>
          <p:spPr>
            <a:xfrm rot="16200000" flipV="1">
              <a:off x="4876800" y="147828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rot="5400000">
              <a:off x="4366435" y="13967635"/>
              <a:ext cx="18253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90044" fontAlgn="auto">
                <a:spcBef>
                  <a:spcPts val="0"/>
                </a:spcBef>
                <a:spcAft>
                  <a:spcPts val="0"/>
                </a:spcAft>
                <a:defRPr/>
              </a:pPr>
              <a:endParaRPr lang="en-US"/>
            </a:p>
          </p:txBody>
        </p:sp>
        <p:sp>
          <p:nvSpPr>
            <p:cNvPr id="88" name="Rectangle 87"/>
            <p:cNvSpPr/>
            <p:nvPr/>
          </p:nvSpPr>
          <p:spPr>
            <a:xfrm rot="5400000">
              <a:off x="4305300" y="13296900"/>
              <a:ext cx="304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090044" fontAlgn="auto">
                <a:spcBef>
                  <a:spcPts val="0"/>
                </a:spcBef>
                <a:spcAft>
                  <a:spcPts val="0"/>
                </a:spcAft>
                <a:defRPr/>
              </a:pPr>
              <a:endParaRPr lang="en-US"/>
            </a:p>
          </p:txBody>
        </p:sp>
        <p:grpSp>
          <p:nvGrpSpPr>
            <p:cNvPr id="89" name="Group 122"/>
            <p:cNvGrpSpPr/>
            <p:nvPr/>
          </p:nvGrpSpPr>
          <p:grpSpPr>
            <a:xfrm>
              <a:off x="685800" y="9677400"/>
              <a:ext cx="3429000" cy="3075630"/>
              <a:chOff x="1066800" y="9677400"/>
              <a:chExt cx="3429000" cy="3075630"/>
            </a:xfrm>
          </p:grpSpPr>
          <p:pic>
            <p:nvPicPr>
              <p:cNvPr id="94" name="Picture 56"/>
              <p:cNvPicPr>
                <a:picLocks noChangeAspect="1" noChangeArrowheads="1"/>
              </p:cNvPicPr>
              <p:nvPr/>
            </p:nvPicPr>
            <p:blipFill>
              <a:blip r:embed="rId13"/>
              <a:srcRect/>
              <a:stretch>
                <a:fillRect/>
              </a:stretch>
            </p:blipFill>
            <p:spPr bwMode="auto">
              <a:xfrm>
                <a:off x="1066800" y="9677400"/>
                <a:ext cx="3429000" cy="3075630"/>
              </a:xfrm>
              <a:prstGeom prst="rect">
                <a:avLst/>
              </a:prstGeom>
              <a:noFill/>
              <a:ln w="9525">
                <a:noFill/>
                <a:miter lim="800000"/>
                <a:headEnd/>
                <a:tailEnd/>
              </a:ln>
              <a:effectLst/>
            </p:spPr>
          </p:pic>
          <p:sp>
            <p:nvSpPr>
              <p:cNvPr id="95" name="Rectangle 9"/>
              <p:cNvSpPr>
                <a:spLocks noChangeArrowheads="1"/>
              </p:cNvSpPr>
              <p:nvPr/>
            </p:nvSpPr>
            <p:spPr bwMode="auto">
              <a:xfrm>
                <a:off x="1066800" y="9677400"/>
                <a:ext cx="2752613" cy="276999"/>
              </a:xfrm>
              <a:prstGeom prst="rect">
                <a:avLst/>
              </a:prstGeom>
              <a:noFill/>
              <a:ln w="9525">
                <a:noFill/>
                <a:miter lim="800000"/>
                <a:headEnd/>
                <a:tailEnd/>
              </a:ln>
            </p:spPr>
            <p:txBody>
              <a:bodyPr wrap="none">
                <a:spAutoFit/>
              </a:bodyPr>
              <a:lstStyle/>
              <a:p>
                <a:r>
                  <a:rPr lang="en-US" sz="1200" dirty="0">
                    <a:solidFill>
                      <a:schemeClr val="bg1"/>
                    </a:solidFill>
                    <a:latin typeface="Calibri" pitchFamily="34" charset="0"/>
                  </a:rPr>
                  <a:t>Haass C Nat Rev Mol Cell Biol 2007;8:101</a:t>
                </a:r>
              </a:p>
            </p:txBody>
          </p:sp>
        </p:grpSp>
        <p:sp>
          <p:nvSpPr>
            <p:cNvPr id="90" name="TextBox 34"/>
            <p:cNvSpPr txBox="1">
              <a:spLocks noChangeArrowheads="1"/>
            </p:cNvSpPr>
            <p:nvPr/>
          </p:nvSpPr>
          <p:spPr bwMode="auto">
            <a:xfrm>
              <a:off x="630866" y="12325290"/>
              <a:ext cx="685800" cy="400110"/>
            </a:xfrm>
            <a:prstGeom prst="rect">
              <a:avLst/>
            </a:prstGeom>
            <a:noFill/>
            <a:ln w="9525">
              <a:noFill/>
              <a:miter lim="800000"/>
              <a:headEnd/>
              <a:tailEnd/>
            </a:ln>
          </p:spPr>
          <p:txBody>
            <a:bodyPr wrap="square">
              <a:spAutoFit/>
            </a:bodyPr>
            <a:lstStyle/>
            <a:p>
              <a:r>
                <a:rPr lang="en-US" sz="2000" dirty="0" smtClean="0"/>
                <a:t>A</a:t>
              </a:r>
              <a:endParaRPr lang="en-US" sz="2000" dirty="0"/>
            </a:p>
          </p:txBody>
        </p:sp>
        <p:cxnSp>
          <p:nvCxnSpPr>
            <p:cNvPr id="91" name="Straight Arrow Connector 90"/>
            <p:cNvCxnSpPr/>
            <p:nvPr/>
          </p:nvCxnSpPr>
          <p:spPr>
            <a:xfrm flipV="1">
              <a:off x="2971800" y="11658600"/>
              <a:ext cx="533400" cy="22860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371600" y="11582400"/>
              <a:ext cx="533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1143000" y="10439400"/>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86581" y="10949781"/>
            <a:ext cx="18821400"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86581" y="15750381"/>
            <a:ext cx="18821400" cy="86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967581" y="16117034"/>
            <a:ext cx="11049000" cy="7131963"/>
            <a:chOff x="76200" y="9967853"/>
            <a:chExt cx="11049000" cy="7131963"/>
          </a:xfrm>
        </p:grpSpPr>
        <p:sp>
          <p:nvSpPr>
            <p:cNvPr id="101" name="TextBox 14"/>
            <p:cNvSpPr txBox="1">
              <a:spLocks noChangeArrowheads="1"/>
            </p:cNvSpPr>
            <p:nvPr/>
          </p:nvSpPr>
          <p:spPr bwMode="auto">
            <a:xfrm>
              <a:off x="76200" y="9967853"/>
              <a:ext cx="5486400" cy="5940088"/>
            </a:xfrm>
            <a:prstGeom prst="rect">
              <a:avLst/>
            </a:prstGeom>
            <a:noFill/>
            <a:ln w="9525">
              <a:noFill/>
              <a:miter lim="800000"/>
              <a:headEnd/>
              <a:tailEnd/>
            </a:ln>
          </p:spPr>
          <p:txBody>
            <a:bodyPr wrap="square">
              <a:spAutoFit/>
            </a:bodyPr>
            <a:lstStyle/>
            <a:p>
              <a:r>
                <a:rPr lang="en-US" sz="2000" dirty="0"/>
                <a:t>Figure </a:t>
              </a:r>
              <a:r>
                <a:rPr lang="en-US" sz="2000" dirty="0" smtClean="0"/>
                <a:t>2</a:t>
              </a:r>
              <a:r>
                <a:rPr lang="en-US" sz="2000" dirty="0"/>
                <a:t> </a:t>
              </a:r>
              <a:r>
                <a:rPr lang="en-US" sz="2000" dirty="0" smtClean="0"/>
                <a:t>  A: </a:t>
              </a:r>
              <a:r>
                <a:rPr lang="en-US" sz="2000" dirty="0"/>
                <a:t>Histopathology of </a:t>
              </a:r>
              <a:r>
                <a:rPr lang="en-US" sz="2000" dirty="0" smtClean="0"/>
                <a:t>human brain; </a:t>
              </a:r>
              <a:r>
                <a:rPr lang="el-GR" sz="2000" dirty="0"/>
                <a:t>β</a:t>
              </a:r>
              <a:r>
                <a:rPr lang="en-US" sz="2000" dirty="0"/>
                <a:t>-Amyloid </a:t>
              </a:r>
              <a:r>
                <a:rPr lang="en-US" sz="2000" dirty="0" smtClean="0"/>
                <a:t>plaque 50-100um </a:t>
              </a:r>
              <a:r>
                <a:rPr lang="en-US" sz="2000" dirty="0"/>
                <a:t>(black arrrow), normal appearing neurons (grey arrow) and </a:t>
              </a:r>
              <a:r>
                <a:rPr lang="en-US" sz="2000" dirty="0" smtClean="0"/>
                <a:t>neurons containing neurofibrillary tangles </a:t>
              </a:r>
              <a:r>
                <a:rPr lang="en-US" sz="2000" dirty="0"/>
                <a:t>(white arrows</a:t>
              </a:r>
              <a:r>
                <a:rPr lang="en-US" sz="2000" dirty="0" smtClean="0"/>
                <a:t>).  B depicts </a:t>
              </a:r>
              <a:r>
                <a:rPr lang="en-US" sz="2000" dirty="0"/>
                <a:t>a </a:t>
              </a:r>
              <a:r>
                <a:rPr lang="en-US" sz="2000" dirty="0" smtClean="0"/>
                <a:t>3D reconstruction </a:t>
              </a:r>
              <a:r>
                <a:rPr lang="en-US" sz="2000" dirty="0"/>
                <a:t>of the </a:t>
              </a:r>
              <a:r>
                <a:rPr lang="en-US" sz="2000" dirty="0" smtClean="0"/>
                <a:t>rat brain (hippocampus in yellow).  Blue boxes are the approximate locations from which we took our frozen sections.   C and D are unstained transmitted </a:t>
              </a:r>
              <a:r>
                <a:rPr lang="en-US" sz="2000" dirty="0"/>
                <a:t>light </a:t>
              </a:r>
              <a:r>
                <a:rPr lang="en-US" sz="2000" dirty="0" smtClean="0"/>
                <a:t>micrographs </a:t>
              </a:r>
              <a:r>
                <a:rPr lang="en-US" sz="2000" dirty="0"/>
                <a:t>of one of our sections taken from rat </a:t>
              </a:r>
              <a:r>
                <a:rPr lang="en-US" sz="2000" dirty="0" smtClean="0"/>
                <a:t>cerebrum, white arrows point to hippocampus, blue arrow points to the corpus collosum.  Corpus collosum, mostly myelinated axons, appears white in intact brain so we used this structure to help us establish orientation and position within the brain during sectioning.  E is a DAPI stained UV fluorescence image of same region as in D, nuclei appear bright against back-ground.   </a:t>
              </a:r>
              <a:endParaRPr lang="en-US" sz="2000" dirty="0"/>
            </a:p>
          </p:txBody>
        </p:sp>
        <p:sp>
          <p:nvSpPr>
            <p:cNvPr id="102" name="TextBox 14"/>
            <p:cNvSpPr txBox="1">
              <a:spLocks noChangeArrowheads="1"/>
            </p:cNvSpPr>
            <p:nvPr/>
          </p:nvSpPr>
          <p:spPr bwMode="auto">
            <a:xfrm>
              <a:off x="76200" y="15468600"/>
              <a:ext cx="11049000" cy="1631216"/>
            </a:xfrm>
            <a:prstGeom prst="rect">
              <a:avLst/>
            </a:prstGeom>
            <a:noFill/>
            <a:ln w="9525">
              <a:noFill/>
              <a:miter lim="800000"/>
              <a:headEnd/>
              <a:tailEnd/>
            </a:ln>
          </p:spPr>
          <p:txBody>
            <a:bodyPr wrap="square">
              <a:spAutoFit/>
            </a:bodyPr>
            <a:lstStyle/>
            <a:p>
              <a:r>
                <a:rPr lang="en-US" sz="2000" dirty="0"/>
                <a:t> </a:t>
              </a:r>
              <a:r>
                <a:rPr lang="en-US" sz="2000" dirty="0" smtClean="0"/>
                <a:t>              F shows a plate from ref 9 that we used as a guide to identify the area of the cere-bellum from which we took our frozen sections.  All micrographs of cerebellum were taken from structures of the  vermis (V), the red box gives approximate location of the section imaged in G.  The white box in G identifies the area shown in H.  The following key for the labels in H identifies histological  regions within the cerebellum that were analyzed for antigen/antibody activity. </a:t>
              </a:r>
              <a:endParaRPr lang="en-US" sz="2000" dirty="0"/>
            </a:p>
          </p:txBody>
        </p:sp>
      </p:grpSp>
      <p:sp>
        <p:nvSpPr>
          <p:cNvPr id="103" name="Rectangle 102"/>
          <p:cNvSpPr/>
          <p:nvPr/>
        </p:nvSpPr>
        <p:spPr>
          <a:xfrm>
            <a:off x="2796381" y="23370381"/>
            <a:ext cx="7391400" cy="990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rot="16200000" flipH="1">
            <a:off x="3160681" y="23484681"/>
            <a:ext cx="152400" cy="76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3160682" y="23789480"/>
            <a:ext cx="152399" cy="7620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200000" flipH="1">
            <a:off x="3132786" y="24078260"/>
            <a:ext cx="251116" cy="161925"/>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329781" y="23370381"/>
            <a:ext cx="3429000" cy="307777"/>
          </a:xfrm>
          <a:prstGeom prst="rect">
            <a:avLst/>
          </a:prstGeom>
          <a:noFill/>
        </p:spPr>
        <p:txBody>
          <a:bodyPr wrap="square" rtlCol="0">
            <a:spAutoFit/>
          </a:bodyPr>
          <a:lstStyle/>
          <a:p>
            <a:r>
              <a:rPr lang="en-US" sz="1400" dirty="0"/>
              <a:t>w</a:t>
            </a:r>
            <a:r>
              <a:rPr lang="en-US" sz="1400" dirty="0" smtClean="0"/>
              <a:t>hite matter, mostly myelinated axons</a:t>
            </a:r>
            <a:endParaRPr lang="en-US" sz="1400" dirty="0"/>
          </a:p>
        </p:txBody>
      </p:sp>
      <p:sp>
        <p:nvSpPr>
          <p:cNvPr id="149" name="TextBox 148"/>
          <p:cNvSpPr txBox="1"/>
          <p:nvPr/>
        </p:nvSpPr>
        <p:spPr>
          <a:xfrm>
            <a:off x="3329781" y="23672204"/>
            <a:ext cx="6400800" cy="307777"/>
          </a:xfrm>
          <a:prstGeom prst="rect">
            <a:avLst/>
          </a:prstGeom>
          <a:noFill/>
        </p:spPr>
        <p:txBody>
          <a:bodyPr wrap="square" rtlCol="0">
            <a:spAutoFit/>
          </a:bodyPr>
          <a:lstStyle/>
          <a:p>
            <a:r>
              <a:rPr lang="en-US" sz="1400" dirty="0"/>
              <a:t>g</a:t>
            </a:r>
            <a:r>
              <a:rPr lang="en-US" sz="1400" dirty="0" smtClean="0"/>
              <a:t>ranular layer, high density of small neurons known as cerebellar granules</a:t>
            </a:r>
            <a:endParaRPr lang="en-US" sz="1400" dirty="0"/>
          </a:p>
        </p:txBody>
      </p:sp>
      <p:sp>
        <p:nvSpPr>
          <p:cNvPr id="150" name="TextBox 149"/>
          <p:cNvSpPr txBox="1"/>
          <p:nvPr/>
        </p:nvSpPr>
        <p:spPr>
          <a:xfrm>
            <a:off x="3329781" y="24027606"/>
            <a:ext cx="5105400" cy="307777"/>
          </a:xfrm>
          <a:prstGeom prst="rect">
            <a:avLst/>
          </a:prstGeom>
          <a:noFill/>
        </p:spPr>
        <p:txBody>
          <a:bodyPr wrap="square" rtlCol="0">
            <a:spAutoFit/>
          </a:bodyPr>
          <a:lstStyle/>
          <a:p>
            <a:r>
              <a:rPr lang="en-US" sz="1400" dirty="0"/>
              <a:t>m</a:t>
            </a:r>
            <a:r>
              <a:rPr lang="en-US" sz="1400" dirty="0" smtClean="0"/>
              <a:t>olecular layer , fewer cells, many un-</a:t>
            </a:r>
            <a:r>
              <a:rPr lang="en-US" sz="1400" dirty="0" err="1" smtClean="0"/>
              <a:t>myelinated</a:t>
            </a:r>
            <a:r>
              <a:rPr lang="en-US" sz="1400" dirty="0" smtClean="0"/>
              <a:t>  axons</a:t>
            </a:r>
            <a:endParaRPr lang="en-US" sz="1400" dirty="0"/>
          </a:p>
        </p:txBody>
      </p:sp>
      <p:grpSp>
        <p:nvGrpSpPr>
          <p:cNvPr id="61" name="Group 60"/>
          <p:cNvGrpSpPr/>
          <p:nvPr/>
        </p:nvGrpSpPr>
        <p:grpSpPr>
          <a:xfrm>
            <a:off x="12016581" y="11178381"/>
            <a:ext cx="7315200" cy="3203575"/>
            <a:chOff x="10972800" y="5105400"/>
            <a:chExt cx="7315200" cy="3203575"/>
          </a:xfrm>
          <a:noFill/>
        </p:grpSpPr>
        <p:sp>
          <p:nvSpPr>
            <p:cNvPr id="62" name="TextBox 30"/>
            <p:cNvSpPr txBox="1">
              <a:spLocks noChangeArrowheads="1"/>
            </p:cNvSpPr>
            <p:nvPr/>
          </p:nvSpPr>
          <p:spPr bwMode="auto">
            <a:xfrm>
              <a:off x="13335000" y="5105400"/>
              <a:ext cx="3276600" cy="307975"/>
            </a:xfrm>
            <a:prstGeom prst="rect">
              <a:avLst/>
            </a:prstGeom>
            <a:grpFill/>
            <a:ln w="9525">
              <a:solidFill>
                <a:schemeClr val="accent1"/>
              </a:solidFill>
              <a:miter lim="800000"/>
              <a:headEnd/>
              <a:tailEnd/>
            </a:ln>
          </p:spPr>
          <p:txBody>
            <a:bodyPr>
              <a:spAutoFit/>
            </a:bodyPr>
            <a:lstStyle/>
            <a:p>
              <a:r>
                <a:rPr lang="en-US" sz="1400"/>
                <a:t>Inflammation (cytokines+ROS)   </a:t>
              </a:r>
            </a:p>
          </p:txBody>
        </p:sp>
        <p:sp>
          <p:nvSpPr>
            <p:cNvPr id="63" name="TextBox 31"/>
            <p:cNvSpPr txBox="1">
              <a:spLocks noChangeArrowheads="1"/>
            </p:cNvSpPr>
            <p:nvPr/>
          </p:nvSpPr>
          <p:spPr bwMode="auto">
            <a:xfrm>
              <a:off x="16351250" y="6553200"/>
              <a:ext cx="1936750" cy="304800"/>
            </a:xfrm>
            <a:prstGeom prst="rect">
              <a:avLst/>
            </a:prstGeom>
            <a:grpFill/>
            <a:ln w="9525">
              <a:solidFill>
                <a:schemeClr val="accent1"/>
              </a:solidFill>
              <a:miter lim="800000"/>
              <a:headEnd/>
              <a:tailEnd/>
            </a:ln>
          </p:spPr>
          <p:txBody>
            <a:bodyPr>
              <a:spAutoFit/>
            </a:bodyPr>
            <a:lstStyle/>
            <a:p>
              <a:r>
                <a:rPr lang="en-US" sz="1400" dirty="0"/>
                <a:t>BACE1 up-regulation</a:t>
              </a:r>
            </a:p>
          </p:txBody>
        </p:sp>
        <p:sp>
          <p:nvSpPr>
            <p:cNvPr id="64" name="TextBox 32"/>
            <p:cNvSpPr txBox="1">
              <a:spLocks noChangeArrowheads="1"/>
            </p:cNvSpPr>
            <p:nvPr/>
          </p:nvSpPr>
          <p:spPr bwMode="auto">
            <a:xfrm>
              <a:off x="14782800" y="8001000"/>
              <a:ext cx="1600200" cy="307975"/>
            </a:xfrm>
            <a:prstGeom prst="rect">
              <a:avLst/>
            </a:prstGeom>
            <a:grpFill/>
            <a:ln w="9525">
              <a:solidFill>
                <a:schemeClr val="accent1"/>
              </a:solidFill>
              <a:miter lim="800000"/>
              <a:headEnd/>
              <a:tailEnd/>
            </a:ln>
          </p:spPr>
          <p:txBody>
            <a:bodyPr>
              <a:spAutoFit/>
            </a:bodyPr>
            <a:lstStyle/>
            <a:p>
              <a:r>
                <a:rPr lang="en-US" sz="1400"/>
                <a:t>Cleavage of APP</a:t>
              </a:r>
            </a:p>
          </p:txBody>
        </p:sp>
        <p:sp>
          <p:nvSpPr>
            <p:cNvPr id="65" name="TextBox 33"/>
            <p:cNvSpPr txBox="1">
              <a:spLocks noChangeArrowheads="1"/>
            </p:cNvSpPr>
            <p:nvPr/>
          </p:nvSpPr>
          <p:spPr bwMode="auto">
            <a:xfrm>
              <a:off x="11811000" y="7239000"/>
              <a:ext cx="2286000" cy="307975"/>
            </a:xfrm>
            <a:prstGeom prst="rect">
              <a:avLst/>
            </a:prstGeom>
            <a:grpFill/>
            <a:ln w="9525">
              <a:solidFill>
                <a:schemeClr val="accent1"/>
              </a:solidFill>
              <a:miter lim="800000"/>
              <a:headEnd/>
              <a:tailEnd/>
            </a:ln>
          </p:spPr>
          <p:txBody>
            <a:bodyPr>
              <a:spAutoFit/>
            </a:bodyPr>
            <a:lstStyle/>
            <a:p>
              <a:r>
                <a:rPr lang="en-US" sz="1400"/>
                <a:t>Senile plaque formation</a:t>
              </a:r>
            </a:p>
          </p:txBody>
        </p:sp>
        <p:sp>
          <p:nvSpPr>
            <p:cNvPr id="66" name="TextBox 34"/>
            <p:cNvSpPr txBox="1">
              <a:spLocks noChangeArrowheads="1"/>
            </p:cNvSpPr>
            <p:nvPr/>
          </p:nvSpPr>
          <p:spPr bwMode="auto">
            <a:xfrm>
              <a:off x="10972800" y="6096000"/>
              <a:ext cx="1905000" cy="523875"/>
            </a:xfrm>
            <a:prstGeom prst="rect">
              <a:avLst/>
            </a:prstGeom>
            <a:grpFill/>
            <a:ln w="9525">
              <a:solidFill>
                <a:schemeClr val="accent1"/>
              </a:solidFill>
              <a:miter lim="800000"/>
              <a:headEnd/>
              <a:tailEnd/>
            </a:ln>
          </p:spPr>
          <p:txBody>
            <a:bodyPr>
              <a:spAutoFit/>
            </a:bodyPr>
            <a:lstStyle/>
            <a:p>
              <a:r>
                <a:rPr lang="en-US" sz="1400"/>
                <a:t>Increased activity of microglial cells</a:t>
              </a:r>
            </a:p>
          </p:txBody>
        </p:sp>
        <p:sp>
          <p:nvSpPr>
            <p:cNvPr id="67" name="TextBox 38"/>
            <p:cNvSpPr txBox="1">
              <a:spLocks noChangeArrowheads="1"/>
            </p:cNvSpPr>
            <p:nvPr/>
          </p:nvSpPr>
          <p:spPr bwMode="auto">
            <a:xfrm>
              <a:off x="13944600" y="6197600"/>
              <a:ext cx="2362200" cy="307975"/>
            </a:xfrm>
            <a:prstGeom prst="rect">
              <a:avLst/>
            </a:prstGeom>
            <a:grpFill/>
            <a:ln w="9525">
              <a:solidFill>
                <a:schemeClr val="accent1"/>
              </a:solidFill>
              <a:miter lim="800000"/>
              <a:headEnd/>
              <a:tailEnd/>
            </a:ln>
          </p:spPr>
          <p:txBody>
            <a:bodyPr>
              <a:spAutoFit/>
            </a:bodyPr>
            <a:lstStyle/>
            <a:p>
              <a:r>
                <a:rPr lang="en-US" sz="1400"/>
                <a:t>Up-regulation of SOD</a:t>
              </a:r>
            </a:p>
          </p:txBody>
        </p:sp>
        <p:cxnSp>
          <p:nvCxnSpPr>
            <p:cNvPr id="68" name="Straight Arrow Connector 67"/>
            <p:cNvCxnSpPr/>
            <p:nvPr/>
          </p:nvCxnSpPr>
          <p:spPr>
            <a:xfrm rot="5400000">
              <a:off x="14516894" y="5799931"/>
              <a:ext cx="533400" cy="1588"/>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6200000" flipH="1">
              <a:off x="16269494" y="5688807"/>
              <a:ext cx="990600" cy="608012"/>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V="1">
              <a:off x="16002000" y="6934200"/>
              <a:ext cx="1066800" cy="99060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a:off x="13639800" y="7620000"/>
              <a:ext cx="1066800" cy="53340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V="1">
              <a:off x="12573000" y="6746875"/>
              <a:ext cx="457200" cy="30480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12039600" y="5410200"/>
              <a:ext cx="1143000" cy="590550"/>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38"/>
            <p:cNvSpPr txBox="1">
              <a:spLocks noChangeArrowheads="1"/>
            </p:cNvSpPr>
            <p:nvPr/>
          </p:nvSpPr>
          <p:spPr bwMode="auto">
            <a:xfrm>
              <a:off x="14401800" y="7007225"/>
              <a:ext cx="1524000" cy="307975"/>
            </a:xfrm>
            <a:prstGeom prst="rect">
              <a:avLst/>
            </a:prstGeom>
            <a:grpFill/>
            <a:ln w="9525">
              <a:solidFill>
                <a:schemeClr val="accent1"/>
              </a:solidFill>
              <a:miter lim="800000"/>
              <a:headEnd/>
              <a:tailEnd/>
            </a:ln>
          </p:spPr>
          <p:txBody>
            <a:bodyPr>
              <a:spAutoFit/>
            </a:bodyPr>
            <a:lstStyle/>
            <a:p>
              <a:r>
                <a:rPr lang="en-US" sz="1400"/>
                <a:t>Control of ROS </a:t>
              </a:r>
            </a:p>
          </p:txBody>
        </p:sp>
        <p:cxnSp>
          <p:nvCxnSpPr>
            <p:cNvPr id="75" name="Straight Arrow Connector 74"/>
            <p:cNvCxnSpPr/>
            <p:nvPr/>
          </p:nvCxnSpPr>
          <p:spPr>
            <a:xfrm rot="5400000">
              <a:off x="12726194" y="5942806"/>
              <a:ext cx="1676400" cy="763588"/>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14804232" y="6766719"/>
              <a:ext cx="381000" cy="1587"/>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2"/>
            <p:cNvSpPr txBox="1">
              <a:spLocks noChangeArrowheads="1"/>
            </p:cNvSpPr>
            <p:nvPr/>
          </p:nvSpPr>
          <p:spPr bwMode="auto">
            <a:xfrm>
              <a:off x="11353800" y="7315200"/>
              <a:ext cx="914400" cy="523875"/>
            </a:xfrm>
            <a:prstGeom prst="rect">
              <a:avLst/>
            </a:prstGeom>
            <a:grpFill/>
            <a:ln w="9525">
              <a:noFill/>
              <a:miter lim="800000"/>
              <a:headEnd/>
              <a:tailEnd/>
            </a:ln>
          </p:spPr>
          <p:txBody>
            <a:bodyPr>
              <a:spAutoFit/>
            </a:bodyPr>
            <a:lstStyle/>
            <a:p>
              <a:r>
                <a:rPr lang="en-US" sz="2800" dirty="0" smtClean="0"/>
                <a:t>B</a:t>
              </a:r>
              <a:endParaRPr lang="en-US" sz="2800" dirty="0"/>
            </a:p>
          </p:txBody>
        </p:sp>
      </p:grpSp>
      <p:sp>
        <p:nvSpPr>
          <p:cNvPr id="160" name="Rectangle 159"/>
          <p:cNvSpPr/>
          <p:nvPr/>
        </p:nvSpPr>
        <p:spPr>
          <a:xfrm>
            <a:off x="19636581" y="36324381"/>
            <a:ext cx="22227382" cy="472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a:lnSpc>
                <a:spcPct val="90000"/>
              </a:lnSpc>
              <a:defRPr/>
            </a:pPr>
            <a:r>
              <a:rPr lang="en-US" sz="4000" dirty="0" smtClean="0">
                <a:solidFill>
                  <a:schemeClr val="tx1"/>
                </a:solidFill>
                <a:latin typeface="Arial" pitchFamily="34" charset="0"/>
                <a:cs typeface="Arial" pitchFamily="34" charset="0"/>
              </a:rPr>
              <a:t>References</a:t>
            </a:r>
            <a:r>
              <a:rPr lang="en-US" sz="4000" dirty="0">
                <a:solidFill>
                  <a:schemeClr val="tx1"/>
                </a:solidFill>
                <a:latin typeface="Arial" pitchFamily="34" charset="0"/>
                <a:cs typeface="Arial" pitchFamily="34" charset="0"/>
              </a:rPr>
              <a:t>:</a:t>
            </a:r>
          </a:p>
          <a:p>
            <a:pPr marL="285750" indent="-285750">
              <a:lnSpc>
                <a:spcPct val="90000"/>
              </a:lnSpc>
              <a:defRPr/>
            </a:pPr>
            <a:r>
              <a:rPr lang="en-US" sz="2000" dirty="0" smtClean="0">
                <a:solidFill>
                  <a:schemeClr val="tx1"/>
                </a:solidFill>
                <a:latin typeface="Arial" pitchFamily="34" charset="0"/>
                <a:cs typeface="Arial" pitchFamily="34" charset="0"/>
              </a:rPr>
              <a:t>1. P. </a:t>
            </a:r>
            <a:r>
              <a:rPr lang="en-US" sz="2000" dirty="0">
                <a:solidFill>
                  <a:schemeClr val="tx1"/>
                </a:solidFill>
                <a:latin typeface="Arial" pitchFamily="34" charset="0"/>
                <a:cs typeface="Arial" pitchFamily="34" charset="0"/>
              </a:rPr>
              <a:t>L. Heilbroner and T. L. </a:t>
            </a:r>
            <a:r>
              <a:rPr lang="en-US" sz="2000" dirty="0" smtClean="0">
                <a:solidFill>
                  <a:schemeClr val="tx1"/>
                </a:solidFill>
                <a:latin typeface="Arial" pitchFamily="34" charset="0"/>
                <a:cs typeface="Arial" pitchFamily="34" charset="0"/>
              </a:rPr>
              <a:t>Kemper, Acta </a:t>
            </a:r>
            <a:r>
              <a:rPr lang="en-US" sz="2000" dirty="0">
                <a:solidFill>
                  <a:schemeClr val="tx1"/>
                </a:solidFill>
                <a:latin typeface="Arial" pitchFamily="34" charset="0"/>
                <a:cs typeface="Arial" pitchFamily="34" charset="0"/>
              </a:rPr>
              <a:t>Neuropathol (1990) </a:t>
            </a:r>
            <a:r>
              <a:rPr lang="en-US" sz="2000" dirty="0" smtClean="0">
                <a:solidFill>
                  <a:schemeClr val="tx1"/>
                </a:solidFill>
                <a:latin typeface="Arial" pitchFamily="34" charset="0"/>
                <a:cs typeface="Arial" pitchFamily="34" charset="0"/>
              </a:rPr>
              <a:t>81:60-651</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dirty="0">
                <a:solidFill>
                  <a:schemeClr val="tx1"/>
                </a:solidFill>
                <a:latin typeface="Arial" pitchFamily="34" charset="0"/>
                <a:cs typeface="Arial" pitchFamily="34" charset="0"/>
              </a:rPr>
              <a:t>2</a:t>
            </a:r>
            <a:r>
              <a:rPr lang="en-US" sz="2000" dirty="0" smtClean="0">
                <a:solidFill>
                  <a:schemeClr val="tx1"/>
                </a:solidFill>
                <a:latin typeface="Arial" pitchFamily="34" charset="0"/>
                <a:cs typeface="Arial" pitchFamily="34" charset="0"/>
              </a:rPr>
              <a:t>. Jenny </a:t>
            </a:r>
            <a:r>
              <a:rPr lang="en-US" sz="2000" dirty="0">
                <a:solidFill>
                  <a:schemeClr val="tx1"/>
                </a:solidFill>
                <a:latin typeface="Arial" pitchFamily="34" charset="0"/>
                <a:cs typeface="Arial" pitchFamily="34" charset="0"/>
              </a:rPr>
              <a:t>Apelt, Marina Bigl, Patrick Wunderlich and Reinhard Schliebs , International journal of Developmental neuroscience volume 22,Issue7   November 2004, Pages </a:t>
            </a:r>
            <a:r>
              <a:rPr lang="en-US" sz="2000" dirty="0" smtClean="0">
                <a:solidFill>
                  <a:schemeClr val="tx1"/>
                </a:solidFill>
                <a:latin typeface="Arial" pitchFamily="34" charset="0"/>
                <a:cs typeface="Arial" pitchFamily="34" charset="0"/>
              </a:rPr>
              <a:t>475-484</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dirty="0">
                <a:solidFill>
                  <a:schemeClr val="tx1"/>
                </a:solidFill>
                <a:latin typeface="Arial" pitchFamily="34" charset="0"/>
                <a:cs typeface="Arial" pitchFamily="34" charset="0"/>
              </a:rPr>
              <a:t>3. Hiroaki </a:t>
            </a:r>
            <a:r>
              <a:rPr lang="en-US" sz="2000" dirty="0" smtClean="0">
                <a:solidFill>
                  <a:schemeClr val="tx1"/>
                </a:solidFill>
                <a:latin typeface="Arial" pitchFamily="34" charset="0"/>
                <a:cs typeface="Arial" pitchFamily="34" charset="0"/>
              </a:rPr>
              <a:t>Fukumoto,t </a:t>
            </a:r>
            <a:r>
              <a:rPr lang="en-US" sz="2000" dirty="0">
                <a:solidFill>
                  <a:schemeClr val="tx1"/>
                </a:solidFill>
                <a:latin typeface="Arial" pitchFamily="34" charset="0"/>
                <a:cs typeface="Arial" pitchFamily="34" charset="0"/>
              </a:rPr>
              <a:t>Asano </a:t>
            </a:r>
            <a:r>
              <a:rPr lang="en-US" sz="2000" dirty="0" smtClean="0">
                <a:solidFill>
                  <a:schemeClr val="tx1"/>
                </a:solidFill>
                <a:latin typeface="Arial" pitchFamily="34" charset="0"/>
                <a:cs typeface="Arial" pitchFamily="34" charset="0"/>
              </a:rPr>
              <a:t>Asami-Odaka, Nobuhiro </a:t>
            </a:r>
            <a:r>
              <a:rPr lang="en-US" sz="2000" dirty="0">
                <a:solidFill>
                  <a:schemeClr val="tx1"/>
                </a:solidFill>
                <a:latin typeface="Arial" pitchFamily="34" charset="0"/>
                <a:cs typeface="Arial" pitchFamily="34" charset="0"/>
              </a:rPr>
              <a:t>Suzuki,t Hiroyuki </a:t>
            </a:r>
            <a:r>
              <a:rPr lang="en-US" sz="2000" dirty="0" smtClean="0">
                <a:solidFill>
                  <a:schemeClr val="tx1"/>
                </a:solidFill>
                <a:latin typeface="Arial" pitchFamily="34" charset="0"/>
                <a:cs typeface="Arial" pitchFamily="34" charset="0"/>
              </a:rPr>
              <a:t>Shimada,Yasuo </a:t>
            </a:r>
            <a:r>
              <a:rPr lang="en-US" sz="2000" dirty="0">
                <a:solidFill>
                  <a:schemeClr val="tx1"/>
                </a:solidFill>
                <a:latin typeface="Arial" pitchFamily="34" charset="0"/>
                <a:cs typeface="Arial" pitchFamily="34" charset="0"/>
              </a:rPr>
              <a:t>Ihara,11 and Takeshi Iwatsubo* Amneican journal of Pathology, Vol. 148, No. 1, January </a:t>
            </a:r>
            <a:r>
              <a:rPr lang="en-US" sz="2000" dirty="0" smtClean="0">
                <a:solidFill>
                  <a:schemeClr val="tx1"/>
                </a:solidFill>
                <a:latin typeface="Arial" pitchFamily="34" charset="0"/>
                <a:cs typeface="Arial" pitchFamily="34" charset="0"/>
              </a:rPr>
              <a:t>1996</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dirty="0">
                <a:solidFill>
                  <a:schemeClr val="tx1"/>
                </a:solidFill>
                <a:latin typeface="Arial" pitchFamily="34" charset="0"/>
                <a:cs typeface="Arial" pitchFamily="34" charset="0"/>
              </a:rPr>
              <a:t>4.</a:t>
            </a:r>
            <a:r>
              <a:rPr lang="en-US" sz="2000" i="1" dirty="0">
                <a:solidFill>
                  <a:schemeClr val="tx1"/>
                </a:solidFill>
                <a:latin typeface="Arial" pitchFamily="34" charset="0"/>
                <a:cs typeface="Arial" pitchFamily="34" charset="0"/>
              </a:rPr>
              <a:t> Neurochemical Research, Vol. 29, No. 6, June 2004 (© 2004), pp. </a:t>
            </a:r>
            <a:r>
              <a:rPr lang="en-US" sz="2000" i="1" dirty="0" smtClean="0">
                <a:solidFill>
                  <a:schemeClr val="tx1"/>
                </a:solidFill>
                <a:latin typeface="Arial" pitchFamily="34" charset="0"/>
                <a:cs typeface="Arial" pitchFamily="34" charset="0"/>
              </a:rPr>
              <a:t>1287–1297 </a:t>
            </a:r>
            <a:r>
              <a:rPr lang="en-US" sz="2000" dirty="0" smtClean="0">
                <a:solidFill>
                  <a:schemeClr val="tx1"/>
                </a:solidFill>
                <a:latin typeface="Arial" pitchFamily="34" charset="0"/>
                <a:cs typeface="Arial" pitchFamily="34" charset="0"/>
              </a:rPr>
              <a:t>Walter </a:t>
            </a:r>
            <a:r>
              <a:rPr lang="en-US" sz="2000" dirty="0">
                <a:solidFill>
                  <a:schemeClr val="tx1"/>
                </a:solidFill>
                <a:latin typeface="Arial" pitchFamily="34" charset="0"/>
                <a:cs typeface="Arial" pitchFamily="34" charset="0"/>
              </a:rPr>
              <a:t>J. </a:t>
            </a:r>
            <a:r>
              <a:rPr lang="en-US" sz="2000" dirty="0" smtClean="0">
                <a:solidFill>
                  <a:schemeClr val="tx1"/>
                </a:solidFill>
                <a:latin typeface="Arial" pitchFamily="34" charset="0"/>
                <a:cs typeface="Arial" pitchFamily="34" charset="0"/>
              </a:rPr>
              <a:t>Lukiw1,2</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i="1" dirty="0">
                <a:solidFill>
                  <a:schemeClr val="tx1"/>
                </a:solidFill>
                <a:latin typeface="Arial" pitchFamily="34" charset="0"/>
                <a:cs typeface="Arial" pitchFamily="34" charset="0"/>
              </a:rPr>
              <a:t>5</a:t>
            </a:r>
            <a:r>
              <a:rPr lang="en-US" sz="2000" dirty="0">
                <a:solidFill>
                  <a:schemeClr val="tx1"/>
                </a:solidFill>
                <a:latin typeface="Arial" pitchFamily="34" charset="0"/>
                <a:cs typeface="Arial" pitchFamily="34" charset="0"/>
              </a:rPr>
              <a:t> </a:t>
            </a:r>
            <a:r>
              <a:rPr lang="en-US" sz="2000" i="1" dirty="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Jillian J. Kril · Smita Patel · Antony J. Harding ·      Glenda M. Halliday Acta Neuropathol (2002) 103 :</a:t>
            </a:r>
            <a:r>
              <a:rPr lang="en-US" sz="2000" dirty="0" smtClean="0">
                <a:solidFill>
                  <a:schemeClr val="tx1"/>
                </a:solidFill>
                <a:latin typeface="Arial" pitchFamily="34" charset="0"/>
                <a:cs typeface="Arial" pitchFamily="34" charset="0"/>
              </a:rPr>
              <a:t>370–376</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dirty="0" smtClean="0">
                <a:solidFill>
                  <a:schemeClr val="tx1"/>
                </a:solidFill>
                <a:latin typeface="Arial" pitchFamily="34" charset="0"/>
                <a:cs typeface="Arial" pitchFamily="34" charset="0"/>
              </a:rPr>
              <a:t>6. Magdalena Sastre,Ilse Dewachter, </a:t>
            </a:r>
            <a:r>
              <a:rPr lang="en-US" sz="2000" dirty="0">
                <a:solidFill>
                  <a:schemeClr val="tx1"/>
                </a:solidFill>
                <a:latin typeface="Arial" pitchFamily="34" charset="0"/>
                <a:cs typeface="Arial" pitchFamily="34" charset="0"/>
              </a:rPr>
              <a:t>Gary E. </a:t>
            </a:r>
            <a:r>
              <a:rPr lang="en-US" sz="2000" dirty="0" smtClean="0">
                <a:solidFill>
                  <a:schemeClr val="tx1"/>
                </a:solidFill>
                <a:latin typeface="Arial" pitchFamily="34" charset="0"/>
                <a:cs typeface="Arial" pitchFamily="34" charset="0"/>
              </a:rPr>
              <a:t>Landreth,Timothy </a:t>
            </a:r>
            <a:r>
              <a:rPr lang="en-US" sz="2000" dirty="0">
                <a:solidFill>
                  <a:schemeClr val="tx1"/>
                </a:solidFill>
                <a:latin typeface="Arial" pitchFamily="34" charset="0"/>
                <a:cs typeface="Arial" pitchFamily="34" charset="0"/>
              </a:rPr>
              <a:t>M. </a:t>
            </a:r>
            <a:r>
              <a:rPr lang="en-US" sz="2000" dirty="0" smtClean="0">
                <a:solidFill>
                  <a:schemeClr val="tx1"/>
                </a:solidFill>
                <a:latin typeface="Arial" pitchFamily="34" charset="0"/>
                <a:cs typeface="Arial" pitchFamily="34" charset="0"/>
              </a:rPr>
              <a:t>Willson, Thomas   Klockgether, Fred </a:t>
            </a:r>
            <a:r>
              <a:rPr lang="en-US" sz="2000" dirty="0">
                <a:solidFill>
                  <a:schemeClr val="tx1"/>
                </a:solidFill>
                <a:latin typeface="Arial" pitchFamily="34" charset="0"/>
                <a:cs typeface="Arial" pitchFamily="34" charset="0"/>
              </a:rPr>
              <a:t>van Leuven</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and Michael T. Heneka1 The Journal of Neuroscience, October 29, </a:t>
            </a:r>
            <a:r>
              <a:rPr lang="en-US" sz="2000" dirty="0" smtClean="0">
                <a:solidFill>
                  <a:schemeClr val="tx1"/>
                </a:solidFill>
                <a:latin typeface="Arial" pitchFamily="34" charset="0"/>
                <a:cs typeface="Arial" pitchFamily="34" charset="0"/>
              </a:rPr>
              <a:t>2003-23(30</a:t>
            </a:r>
            <a:r>
              <a:rPr lang="en-US" sz="2000" dirty="0">
                <a:solidFill>
                  <a:schemeClr val="tx1"/>
                </a:solidFill>
                <a:latin typeface="Arial" pitchFamily="34" charset="0"/>
                <a:cs typeface="Arial" pitchFamily="34" charset="0"/>
              </a:rPr>
              <a:t>):9796 –</a:t>
            </a:r>
            <a:r>
              <a:rPr lang="en-US" sz="2000" dirty="0" smtClean="0">
                <a:solidFill>
                  <a:schemeClr val="tx1"/>
                </a:solidFill>
                <a:latin typeface="Arial" pitchFamily="34" charset="0"/>
                <a:cs typeface="Arial" pitchFamily="34" charset="0"/>
              </a:rPr>
              <a:t>9804</a:t>
            </a:r>
            <a:endParaRPr lang="en-US" sz="2000" dirty="0">
              <a:solidFill>
                <a:schemeClr val="tx1"/>
              </a:solidFill>
              <a:latin typeface="Arial" pitchFamily="34" charset="0"/>
              <a:cs typeface="Arial" pitchFamily="34" charset="0"/>
            </a:endParaRPr>
          </a:p>
          <a:p>
            <a:pPr marL="285750" indent="-285750">
              <a:lnSpc>
                <a:spcPct val="90000"/>
              </a:lnSpc>
              <a:defRPr/>
            </a:pPr>
            <a:r>
              <a:rPr lang="en-US" sz="2000" dirty="0">
                <a:solidFill>
                  <a:schemeClr val="tx1"/>
                </a:solidFill>
                <a:latin typeface="Arial" pitchFamily="34" charset="0"/>
                <a:cs typeface="Arial" pitchFamily="34" charset="0"/>
              </a:rPr>
              <a:t>7. Michael T Heneka,</a:t>
            </a:r>
            <a:r>
              <a:rPr lang="en-US" sz="2000" baseline="30000" dirty="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Magdalena Sastre</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Lucia Dumitrescu-Ozimek</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Ilse Dewachter</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Jochen </a:t>
            </a:r>
            <a:r>
              <a:rPr lang="en-US" sz="2000" dirty="0" smtClean="0">
                <a:solidFill>
                  <a:schemeClr val="tx1"/>
                </a:solidFill>
                <a:latin typeface="Arial" pitchFamily="34" charset="0"/>
                <a:cs typeface="Arial" pitchFamily="34" charset="0"/>
              </a:rPr>
              <a:t>Walter, Thomas </a:t>
            </a:r>
            <a:r>
              <a:rPr lang="en-US" sz="2000" dirty="0">
                <a:solidFill>
                  <a:schemeClr val="tx1"/>
                </a:solidFill>
                <a:latin typeface="Arial" pitchFamily="34" charset="0"/>
                <a:cs typeface="Arial" pitchFamily="34" charset="0"/>
              </a:rPr>
              <a:t>Klockgether</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and Fred Van </a:t>
            </a:r>
            <a:r>
              <a:rPr lang="en-US" sz="2000" dirty="0" smtClean="0">
                <a:solidFill>
                  <a:schemeClr val="tx1"/>
                </a:solidFill>
                <a:latin typeface="Arial" pitchFamily="34" charset="0"/>
                <a:cs typeface="Arial" pitchFamily="34" charset="0"/>
              </a:rPr>
              <a:t>Leuven </a:t>
            </a:r>
            <a:r>
              <a:rPr lang="en-US" sz="2000" dirty="0">
                <a:solidFill>
                  <a:schemeClr val="tx1"/>
                </a:solidFill>
                <a:latin typeface="Arial" pitchFamily="34" charset="0"/>
                <a:cs typeface="Arial" pitchFamily="34" charset="0"/>
              </a:rPr>
              <a:t>J Neuroinflammation. 2005; 2: 22.  Published online 2005 October 7. doi: </a:t>
            </a:r>
            <a:r>
              <a:rPr lang="en-US" sz="2000" dirty="0" smtClean="0">
                <a:solidFill>
                  <a:schemeClr val="tx1"/>
                </a:solidFill>
                <a:latin typeface="Arial" pitchFamily="34" charset="0"/>
                <a:cs typeface="Arial" pitchFamily="34" charset="0"/>
              </a:rPr>
              <a:t>10.1186/1742-2094-2-2200</a:t>
            </a:r>
          </a:p>
          <a:p>
            <a:pPr marL="285750" indent="-285750">
              <a:lnSpc>
                <a:spcPct val="90000"/>
              </a:lnSpc>
              <a:defRPr/>
            </a:pPr>
            <a:r>
              <a:rPr lang="en-US" sz="2000" dirty="0" smtClean="0">
                <a:solidFill>
                  <a:schemeClr val="tx1"/>
                </a:solidFill>
                <a:latin typeface="Arial" pitchFamily="34" charset="0"/>
                <a:cs typeface="Arial" pitchFamily="34" charset="0"/>
              </a:rPr>
              <a:t>8. Haass, C., Nat Rev Mol Cell Biol 2007;8:101-112.</a:t>
            </a:r>
          </a:p>
          <a:p>
            <a:pPr marL="285750" indent="-285750">
              <a:lnSpc>
                <a:spcPct val="90000"/>
              </a:lnSpc>
              <a:defRPr/>
            </a:pPr>
            <a:r>
              <a:rPr lang="en-US" sz="2000" dirty="0" smtClean="0">
                <a:solidFill>
                  <a:schemeClr val="tx1"/>
                </a:solidFill>
                <a:latin typeface="Arial" charset="0"/>
                <a:cs typeface="Arial" charset="0"/>
              </a:rPr>
              <a:t>9. Miklos Palkovits, Michael Brownstein.  Maps and Guide to Microdissection of the Rat Brain.Elsevier, NY 1988.</a:t>
            </a:r>
            <a:endParaRPr lang="en-US" sz="2000" dirty="0">
              <a:solidFill>
                <a:schemeClr val="tx1"/>
              </a:solidFill>
              <a:latin typeface="Arial" pitchFamily="34" charset="0"/>
              <a:cs typeface="Arial" pitchFamily="34" charset="0"/>
            </a:endParaRPr>
          </a:p>
        </p:txBody>
      </p:sp>
      <p:pic>
        <p:nvPicPr>
          <p:cNvPr id="463" name="Picture 49" descr="slide6c335.bmp"/>
          <p:cNvPicPr>
            <a:picLocks noChangeAspect="1"/>
          </p:cNvPicPr>
          <p:nvPr/>
        </p:nvPicPr>
        <p:blipFill>
          <a:blip r:embed="rId14" cstate="print">
            <a:lum bright="50000" contrast="50000"/>
          </a:blip>
          <a:srcRect/>
          <a:stretch>
            <a:fillRect/>
          </a:stretch>
        </p:blipFill>
        <p:spPr bwMode="auto">
          <a:xfrm rot="10800000">
            <a:off x="30837981" y="20355659"/>
            <a:ext cx="2857500" cy="2286000"/>
          </a:xfrm>
          <a:prstGeom prst="rect">
            <a:avLst/>
          </a:prstGeom>
          <a:noFill/>
          <a:ln w="9525">
            <a:noFill/>
            <a:miter lim="800000"/>
            <a:headEnd/>
            <a:tailEnd/>
          </a:ln>
        </p:spPr>
      </p:pic>
      <p:pic>
        <p:nvPicPr>
          <p:cNvPr id="464" name="Picture 52" descr="slide6c333.bmp"/>
          <p:cNvPicPr>
            <a:picLocks noChangeAspect="1"/>
          </p:cNvPicPr>
          <p:nvPr/>
        </p:nvPicPr>
        <p:blipFill>
          <a:blip r:embed="rId15" cstate="print">
            <a:lum bright="19000"/>
          </a:blip>
          <a:srcRect/>
          <a:stretch>
            <a:fillRect/>
          </a:stretch>
        </p:blipFill>
        <p:spPr bwMode="auto">
          <a:xfrm rot="10800000">
            <a:off x="27904281" y="20355659"/>
            <a:ext cx="2857500" cy="2286000"/>
          </a:xfrm>
          <a:prstGeom prst="rect">
            <a:avLst/>
          </a:prstGeom>
          <a:noFill/>
          <a:ln w="9525">
            <a:noFill/>
            <a:miter lim="800000"/>
            <a:headEnd/>
            <a:tailEnd/>
          </a:ln>
        </p:spPr>
      </p:pic>
      <p:pic>
        <p:nvPicPr>
          <p:cNvPr id="465" name="Picture 54" descr="slide6c3310.bmp"/>
          <p:cNvPicPr>
            <a:picLocks noChangeAspect="1"/>
          </p:cNvPicPr>
          <p:nvPr/>
        </p:nvPicPr>
        <p:blipFill>
          <a:blip r:embed="rId16" cstate="print">
            <a:lum bright="50000" contrast="50000"/>
          </a:blip>
          <a:srcRect/>
          <a:stretch>
            <a:fillRect/>
          </a:stretch>
        </p:blipFill>
        <p:spPr bwMode="auto">
          <a:xfrm rot="10800000">
            <a:off x="30837981" y="22708331"/>
            <a:ext cx="2857500" cy="2286000"/>
          </a:xfrm>
          <a:prstGeom prst="rect">
            <a:avLst/>
          </a:prstGeom>
          <a:noFill/>
          <a:ln w="9525">
            <a:noFill/>
            <a:miter lim="800000"/>
            <a:headEnd/>
            <a:tailEnd/>
          </a:ln>
        </p:spPr>
      </p:pic>
      <p:pic>
        <p:nvPicPr>
          <p:cNvPr id="466" name="Picture 57" descr="slide6c338.bmp"/>
          <p:cNvPicPr>
            <a:picLocks noChangeAspect="1"/>
          </p:cNvPicPr>
          <p:nvPr/>
        </p:nvPicPr>
        <p:blipFill>
          <a:blip r:embed="rId17" cstate="print">
            <a:lum bright="17000"/>
          </a:blip>
          <a:srcRect/>
          <a:stretch>
            <a:fillRect/>
          </a:stretch>
        </p:blipFill>
        <p:spPr bwMode="auto">
          <a:xfrm rot="10800000">
            <a:off x="27904281" y="22717859"/>
            <a:ext cx="2857500" cy="2286000"/>
          </a:xfrm>
          <a:prstGeom prst="rect">
            <a:avLst/>
          </a:prstGeom>
          <a:noFill/>
          <a:ln w="9525">
            <a:noFill/>
            <a:miter lim="800000"/>
            <a:headEnd/>
            <a:tailEnd/>
          </a:ln>
        </p:spPr>
      </p:pic>
      <p:sp>
        <p:nvSpPr>
          <p:cNvPr id="470" name="TextBox 469"/>
          <p:cNvSpPr txBox="1"/>
          <p:nvPr/>
        </p:nvSpPr>
        <p:spPr>
          <a:xfrm>
            <a:off x="24437182" y="16350307"/>
            <a:ext cx="1752600" cy="10002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72" name="Picture 7"/>
          <p:cNvPicPr>
            <a:picLocks noChangeArrowheads="1"/>
          </p:cNvPicPr>
          <p:nvPr/>
        </p:nvPicPr>
        <p:blipFill>
          <a:blip r:embed="rId18"/>
          <a:srcRect/>
          <a:stretch>
            <a:fillRect/>
          </a:stretch>
        </p:blipFill>
        <p:spPr bwMode="auto">
          <a:xfrm>
            <a:off x="34419381" y="23370381"/>
            <a:ext cx="5486400" cy="2743200"/>
          </a:xfrm>
          <a:prstGeom prst="rect">
            <a:avLst/>
          </a:prstGeom>
          <a:noFill/>
          <a:ln w="9525">
            <a:noFill/>
            <a:miter lim="800000"/>
            <a:headEnd/>
            <a:tailEnd/>
          </a:ln>
          <a:effectLst/>
        </p:spPr>
      </p:pic>
      <p:pic>
        <p:nvPicPr>
          <p:cNvPr id="473" name="Picture 6"/>
          <p:cNvPicPr>
            <a:picLocks noChangeArrowheads="1"/>
          </p:cNvPicPr>
          <p:nvPr/>
        </p:nvPicPr>
        <p:blipFill>
          <a:blip r:embed="rId19"/>
          <a:srcRect/>
          <a:stretch>
            <a:fillRect/>
          </a:stretch>
        </p:blipFill>
        <p:spPr bwMode="auto">
          <a:xfrm>
            <a:off x="34419381" y="19407981"/>
            <a:ext cx="5486400" cy="3124200"/>
          </a:xfrm>
          <a:prstGeom prst="rect">
            <a:avLst/>
          </a:prstGeom>
          <a:noFill/>
          <a:ln w="9525">
            <a:noFill/>
            <a:miter lim="800000"/>
            <a:headEnd/>
            <a:tailEnd/>
          </a:ln>
          <a:effectLst/>
        </p:spPr>
      </p:pic>
      <p:pic>
        <p:nvPicPr>
          <p:cNvPr id="474" name="Picture 4"/>
          <p:cNvPicPr>
            <a:picLocks noChangeAspect="1" noChangeArrowheads="1"/>
          </p:cNvPicPr>
          <p:nvPr/>
        </p:nvPicPr>
        <p:blipFill>
          <a:blip r:embed="rId20"/>
          <a:srcRect/>
          <a:stretch>
            <a:fillRect/>
          </a:stretch>
        </p:blipFill>
        <p:spPr bwMode="auto">
          <a:xfrm>
            <a:off x="21846381" y="25732581"/>
            <a:ext cx="7543800" cy="3573379"/>
          </a:xfrm>
          <a:prstGeom prst="rect">
            <a:avLst/>
          </a:prstGeom>
          <a:noFill/>
          <a:ln w="9525">
            <a:noFill/>
            <a:miter lim="800000"/>
            <a:headEnd/>
            <a:tailEnd/>
          </a:ln>
          <a:effectLst/>
        </p:spPr>
      </p:pic>
      <p:pic>
        <p:nvPicPr>
          <p:cNvPr id="478" name="Picture 28" descr="slide8c64.bmp"/>
          <p:cNvPicPr>
            <a:picLocks noChangeAspect="1"/>
          </p:cNvPicPr>
          <p:nvPr/>
        </p:nvPicPr>
        <p:blipFill>
          <a:blip r:embed="rId21" cstate="print">
            <a:lum bright="50000" contrast="50000"/>
          </a:blip>
          <a:srcRect/>
          <a:stretch>
            <a:fillRect/>
          </a:stretch>
        </p:blipFill>
        <p:spPr bwMode="auto">
          <a:xfrm rot="10800000">
            <a:off x="24970582" y="14902507"/>
            <a:ext cx="2857500" cy="2286000"/>
          </a:xfrm>
          <a:prstGeom prst="rect">
            <a:avLst/>
          </a:prstGeom>
          <a:noFill/>
          <a:ln w="9525">
            <a:noFill/>
            <a:miter lim="800000"/>
            <a:headEnd/>
            <a:tailEnd/>
          </a:ln>
        </p:spPr>
      </p:pic>
      <p:pic>
        <p:nvPicPr>
          <p:cNvPr id="479" name="Picture 27" descr="slide8c63.bmp"/>
          <p:cNvPicPr>
            <a:picLocks noChangeAspect="1"/>
          </p:cNvPicPr>
          <p:nvPr/>
        </p:nvPicPr>
        <p:blipFill>
          <a:blip r:embed="rId22" cstate="print"/>
          <a:stretch>
            <a:fillRect/>
          </a:stretch>
        </p:blipFill>
        <p:spPr bwMode="auto">
          <a:xfrm rot="10800000">
            <a:off x="22074982" y="14902507"/>
            <a:ext cx="2857500" cy="2286000"/>
          </a:xfrm>
          <a:prstGeom prst="rect">
            <a:avLst/>
          </a:prstGeom>
          <a:noFill/>
          <a:ln>
            <a:noFill/>
          </a:ln>
        </p:spPr>
      </p:pic>
      <p:pic>
        <p:nvPicPr>
          <p:cNvPr id="480" name="Picture 52" descr="slide6c333.bmp"/>
          <p:cNvPicPr>
            <a:picLocks noChangeAspect="1"/>
          </p:cNvPicPr>
          <p:nvPr/>
        </p:nvPicPr>
        <p:blipFill>
          <a:blip r:embed="rId15" cstate="print">
            <a:lum bright="14000"/>
          </a:blip>
          <a:srcRect/>
          <a:stretch>
            <a:fillRect/>
          </a:stretch>
        </p:blipFill>
        <p:spPr bwMode="auto">
          <a:xfrm rot="10800000">
            <a:off x="27942382" y="14902507"/>
            <a:ext cx="2857500" cy="2286000"/>
          </a:xfrm>
          <a:prstGeom prst="rect">
            <a:avLst/>
          </a:prstGeom>
          <a:noFill/>
          <a:ln w="9525">
            <a:noFill/>
            <a:miter lim="800000"/>
            <a:headEnd/>
            <a:tailEnd/>
          </a:ln>
        </p:spPr>
      </p:pic>
      <p:pic>
        <p:nvPicPr>
          <p:cNvPr id="481" name="Picture 53" descr="slide6c334.bmp"/>
          <p:cNvPicPr>
            <a:picLocks noChangeAspect="1"/>
          </p:cNvPicPr>
          <p:nvPr/>
        </p:nvPicPr>
        <p:blipFill>
          <a:blip r:embed="rId23" cstate="print">
            <a:lum bright="50000" contrast="50000"/>
          </a:blip>
          <a:srcRect/>
          <a:stretch>
            <a:fillRect/>
          </a:stretch>
        </p:blipFill>
        <p:spPr bwMode="auto">
          <a:xfrm rot="10800000">
            <a:off x="30914182" y="14902507"/>
            <a:ext cx="2857500" cy="2286000"/>
          </a:xfrm>
          <a:prstGeom prst="rect">
            <a:avLst/>
          </a:prstGeom>
          <a:noFill/>
          <a:ln w="9525">
            <a:noFill/>
            <a:miter lim="800000"/>
            <a:headEnd/>
            <a:tailEnd/>
          </a:ln>
        </p:spPr>
      </p:pic>
      <p:pic>
        <p:nvPicPr>
          <p:cNvPr id="482" name="Picture 8"/>
          <p:cNvPicPr>
            <a:picLocks noChangeArrowheads="1"/>
          </p:cNvPicPr>
          <p:nvPr/>
        </p:nvPicPr>
        <p:blipFill>
          <a:blip r:embed="rId24"/>
          <a:srcRect/>
          <a:stretch>
            <a:fillRect/>
          </a:stretch>
        </p:blipFill>
        <p:spPr bwMode="auto">
          <a:xfrm>
            <a:off x="34495581" y="14302581"/>
            <a:ext cx="5486400" cy="2743200"/>
          </a:xfrm>
          <a:prstGeom prst="rect">
            <a:avLst/>
          </a:prstGeom>
          <a:noFill/>
          <a:ln w="9525">
            <a:noFill/>
            <a:miter lim="800000"/>
            <a:headEnd/>
            <a:tailEnd/>
          </a:ln>
          <a:effectLst/>
        </p:spPr>
      </p:pic>
      <p:sp>
        <p:nvSpPr>
          <p:cNvPr id="483" name="TextBox 482"/>
          <p:cNvSpPr txBox="1"/>
          <p:nvPr/>
        </p:nvSpPr>
        <p:spPr>
          <a:xfrm>
            <a:off x="20231099" y="17630318"/>
            <a:ext cx="19979482"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Figure 4.</a:t>
            </a:r>
            <a:r>
              <a:rPr kumimoji="0" lang="en-US" sz="2000" b="0"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Expression of BACE1 in cerebellum. </a:t>
            </a:r>
            <a:r>
              <a:rPr kumimoji="0" lang="en-US" sz="2000" b="0" i="0" u="none" strike="noStrike" kern="0" cap="none" spc="0" normalizeH="0" baseline="0" noProof="0" dirty="0" smtClean="0">
                <a:ln>
                  <a:noFill/>
                </a:ln>
                <a:solidFill>
                  <a:sysClr val="windowText" lastClr="000000"/>
                </a:solidFill>
                <a:effectLst/>
                <a:uLnTx/>
                <a:uFillTx/>
              </a:rPr>
              <a:t>A&amp;B  (6 month), C&amp;D (33month);</a:t>
            </a:r>
            <a:r>
              <a:rPr kumimoji="0" lang="en-US" sz="2000" b="0"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baseline="0" noProof="0" dirty="0" smtClean="0">
                <a:ln>
                  <a:noFill/>
                </a:ln>
                <a:solidFill>
                  <a:sysClr val="windowText" lastClr="000000"/>
                </a:solidFill>
                <a:effectLst/>
                <a:uLnTx/>
                <a:uFillTx/>
              </a:rPr>
              <a:t>micrographs showing expression of BACE1 in white matter (W ), Granular layer (G ) and Molecular layer( M).  E is bar graph showing intensity of BACE1 expression quantified by using Image J software.   In all cerebellar tissue</a:t>
            </a:r>
            <a:r>
              <a:rPr kumimoji="0" lang="en-US" sz="2000" b="0" i="0" u="none" strike="noStrike" kern="0" cap="none" spc="0" normalizeH="0" noProof="0" dirty="0" smtClean="0">
                <a:ln>
                  <a:noFill/>
                </a:ln>
                <a:solidFill>
                  <a:sysClr val="windowText" lastClr="000000"/>
                </a:solidFill>
                <a:effectLst/>
                <a:uLnTx/>
                <a:uFillTx/>
              </a:rPr>
              <a:t> types, w</a:t>
            </a:r>
            <a:r>
              <a:rPr kumimoji="0" lang="en-US" sz="2000" b="0" i="0" u="none" strike="noStrike" kern="0" cap="none" spc="0" normalizeH="0" baseline="0" noProof="0" dirty="0" smtClean="0">
                <a:ln>
                  <a:noFill/>
                </a:ln>
                <a:solidFill>
                  <a:sysClr val="windowText" lastClr="000000"/>
                </a:solidFill>
                <a:effectLst/>
                <a:uLnTx/>
                <a:uFillTx/>
              </a:rPr>
              <a:t>e</a:t>
            </a:r>
            <a:r>
              <a:rPr kumimoji="0" lang="en-US" sz="2000" b="0" i="0" u="none" strike="noStrike" kern="0" cap="none" spc="0" normalizeH="0" noProof="0" dirty="0" smtClean="0">
                <a:ln>
                  <a:noFill/>
                </a:ln>
                <a:solidFill>
                  <a:sysClr val="windowText" lastClr="000000"/>
                </a:solidFill>
                <a:effectLst/>
                <a:uLnTx/>
                <a:uFillTx/>
              </a:rPr>
              <a:t> find</a:t>
            </a:r>
            <a:r>
              <a:rPr kumimoji="0" lang="en-US" sz="2000" b="0" i="0" u="none" strike="noStrike" kern="0" cap="none" spc="0" normalizeH="0" baseline="0" noProof="0" dirty="0" smtClean="0">
                <a:ln>
                  <a:noFill/>
                </a:ln>
                <a:solidFill>
                  <a:sysClr val="windowText" lastClr="000000"/>
                </a:solidFill>
                <a:effectLst/>
                <a:uLnTx/>
                <a:uFillTx/>
              </a:rPr>
              <a:t> no significant difference with aging in BACE1 expression </a:t>
            </a:r>
            <a:r>
              <a:rPr lang="en-US" sz="2000" kern="0" dirty="0" smtClean="0">
                <a:solidFill>
                  <a:sysClr val="windowText" lastClr="000000"/>
                </a:solidFill>
              </a:rPr>
              <a:t>n</a:t>
            </a:r>
            <a:r>
              <a:rPr kumimoji="0" lang="en-US" sz="2000" b="0" i="0" u="none" strike="noStrike" kern="0" cap="none" spc="0" normalizeH="0" baseline="0" noProof="0" dirty="0" smtClean="0">
                <a:ln>
                  <a:noFill/>
                </a:ln>
                <a:solidFill>
                  <a:sysClr val="windowText" lastClr="000000"/>
                </a:solidFill>
                <a:effectLst/>
                <a:uLnTx/>
                <a:uFillTx/>
              </a:rPr>
              <a:t>=6. </a:t>
            </a:r>
            <a:endParaRPr kumimoji="0" lang="en-US" sz="2000" b="0" i="0" u="none" strike="noStrike" kern="0" cap="none" spc="0" normalizeH="0" baseline="0" noProof="0" dirty="0">
              <a:ln>
                <a:noFill/>
              </a:ln>
              <a:solidFill>
                <a:sysClr val="windowText" lastClr="000000"/>
              </a:solidFill>
              <a:effectLst/>
              <a:uLnTx/>
              <a:uFillTx/>
            </a:endParaRPr>
          </a:p>
        </p:txBody>
      </p:sp>
      <p:sp>
        <p:nvSpPr>
          <p:cNvPr id="484" name="TextBox 483"/>
          <p:cNvSpPr txBox="1"/>
          <p:nvPr/>
        </p:nvSpPr>
        <p:spPr>
          <a:xfrm>
            <a:off x="30304581" y="26993989"/>
            <a:ext cx="10668000"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Figure 5. Expression of SOD 2 in cerebellum</a:t>
            </a:r>
            <a:r>
              <a:rPr kumimoji="0" lang="en-US" sz="2000" b="0" i="0" u="none" strike="noStrike" kern="0" cap="none" spc="0" normalizeH="0" baseline="0" noProof="0" dirty="0" smtClean="0">
                <a:ln>
                  <a:noFill/>
                </a:ln>
                <a:solidFill>
                  <a:sysClr val="windowText" lastClr="000000"/>
                </a:solidFill>
                <a:effectLst/>
                <a:uLnTx/>
                <a:uFillTx/>
              </a:rPr>
              <a:t>. Micrograph A&amp;B (with primary antibody 6month),C&amp;D (with primary antibody 33month),E&amp;F (without primary antibody 6 month),H&amp;I (without primary antibody 33 month) showing </a:t>
            </a:r>
            <a:r>
              <a:rPr kumimoji="0" lang="en-US" sz="2000" b="0" i="0" u="none" strike="noStrike" kern="0" cap="none" spc="0" normalizeH="0" baseline="0" noProof="0" dirty="0" smtClean="0">
                <a:ln>
                  <a:noFill/>
                </a:ln>
                <a:solidFill>
                  <a:srgbClr val="FF0000"/>
                </a:solidFill>
                <a:effectLst/>
                <a:uLnTx/>
                <a:uFillTx/>
              </a:rPr>
              <a:t>expression of SOD2 in white matter (W ), Granular layer (G ) and Molecular layer(M ). </a:t>
            </a:r>
            <a:r>
              <a:rPr kumimoji="0" lang="en-US" sz="2000" b="0" i="0" u="none" strike="noStrike" kern="0" cap="none" spc="0" normalizeH="0" baseline="0" noProof="0" dirty="0" smtClean="0">
                <a:ln>
                  <a:noFill/>
                </a:ln>
                <a:solidFill>
                  <a:sysClr val="windowText" lastClr="000000"/>
                </a:solidFill>
                <a:effectLst/>
                <a:uLnTx/>
                <a:uFillTx/>
              </a:rPr>
              <a:t>Bar graphs showing intensity of SOD 2 expression quantified by using Image J  Software</a:t>
            </a:r>
            <a:r>
              <a:rPr kumimoji="0" lang="en-US" sz="2000" b="0" i="0" u="none" strike="noStrike" kern="0" cap="none" spc="0" normalizeH="0" baseline="0" noProof="0" dirty="0" smtClean="0">
                <a:ln>
                  <a:noFill/>
                </a:ln>
                <a:solidFill>
                  <a:sysClr val="windowText" lastClr="000000"/>
                </a:solidFill>
                <a:effectLst/>
                <a:uLnTx/>
                <a:uFillTx/>
              </a:rPr>
              <a:t>. There </a:t>
            </a:r>
            <a:r>
              <a:rPr kumimoji="0" lang="en-US" sz="2000" b="0" i="0" u="none" strike="noStrike" kern="0" cap="none" spc="0" normalizeH="0" baseline="0" noProof="0" dirty="0" smtClean="0">
                <a:ln>
                  <a:noFill/>
                </a:ln>
                <a:solidFill>
                  <a:sysClr val="windowText" lastClr="000000"/>
                </a:solidFill>
                <a:effectLst/>
                <a:uLnTx/>
                <a:uFillTx/>
              </a:rPr>
              <a:t>is no significant difference with aging in SOD 2 expression  in granular layer. n=12</a:t>
            </a:r>
            <a:endParaRPr kumimoji="0" lang="en-US" sz="2000" b="0" i="0" u="none" strike="noStrike" kern="0" cap="none" spc="0" normalizeH="0" baseline="0" noProof="0" dirty="0">
              <a:ln>
                <a:noFill/>
              </a:ln>
              <a:solidFill>
                <a:sysClr val="windowText" lastClr="000000"/>
              </a:solidFill>
              <a:effectLst/>
              <a:uLnTx/>
              <a:uFillTx/>
            </a:endParaRPr>
          </a:p>
        </p:txBody>
      </p:sp>
      <p:cxnSp>
        <p:nvCxnSpPr>
          <p:cNvPr id="488" name="Straight Connector 487"/>
          <p:cNvCxnSpPr/>
          <p:nvPr/>
        </p:nvCxnSpPr>
        <p:spPr>
          <a:xfrm rot="16200000" flipH="1">
            <a:off x="34167762" y="30380781"/>
            <a:ext cx="76200" cy="76200"/>
          </a:xfrm>
          <a:prstGeom prst="line">
            <a:avLst/>
          </a:prstGeom>
          <a:noFill/>
          <a:ln w="9525" cap="flat" cmpd="sng" algn="ctr">
            <a:solidFill>
              <a:srgbClr val="FFC000"/>
            </a:solidFill>
            <a:prstDash val="solid"/>
          </a:ln>
          <a:effectLst/>
        </p:spPr>
      </p:cxnSp>
      <p:sp>
        <p:nvSpPr>
          <p:cNvPr id="489" name="Title 1"/>
          <p:cNvSpPr txBox="1">
            <a:spLocks/>
          </p:cNvSpPr>
          <p:nvPr/>
        </p:nvSpPr>
        <p:spPr>
          <a:xfrm>
            <a:off x="23141782" y="14183429"/>
            <a:ext cx="3810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rPr>
              <a:t>6 month</a:t>
            </a:r>
          </a:p>
        </p:txBody>
      </p:sp>
      <p:sp>
        <p:nvSpPr>
          <p:cNvPr id="490" name="Title 1"/>
          <p:cNvSpPr txBox="1">
            <a:spLocks/>
          </p:cNvSpPr>
          <p:nvPr/>
        </p:nvSpPr>
        <p:spPr>
          <a:xfrm>
            <a:off x="29161582" y="14183429"/>
            <a:ext cx="3810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Arial" pitchFamily="34" charset="0"/>
                <a:ea typeface="+mj-ea"/>
                <a:cs typeface="Arial" pitchFamily="34" charset="0"/>
              </a:rPr>
              <a:t>33</a:t>
            </a:r>
            <a:r>
              <a:rPr kumimoji="0" lang="en-US" sz="2800" b="1"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rPr>
              <a:t> month</a:t>
            </a:r>
          </a:p>
        </p:txBody>
      </p:sp>
      <p:sp>
        <p:nvSpPr>
          <p:cNvPr id="590" name="TextBox 589"/>
          <p:cNvSpPr txBox="1"/>
          <p:nvPr/>
        </p:nvSpPr>
        <p:spPr>
          <a:xfrm>
            <a:off x="22424066" y="20488949"/>
            <a:ext cx="157893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microns</a:t>
            </a:r>
            <a:endParaRPr kumimoji="0" lang="en-US" sz="2000" b="0" i="0" u="none" strike="noStrike" kern="0" cap="none" spc="0" normalizeH="0" baseline="0" noProof="0" dirty="0">
              <a:ln>
                <a:noFill/>
              </a:ln>
              <a:solidFill>
                <a:sysClr val="window" lastClr="FFFFFF"/>
              </a:solidFill>
              <a:effectLst/>
              <a:uLnTx/>
              <a:uFillTx/>
            </a:endParaRPr>
          </a:p>
        </p:txBody>
      </p:sp>
      <p:cxnSp>
        <p:nvCxnSpPr>
          <p:cNvPr id="596" name="Straight Arrow Connector 595"/>
          <p:cNvCxnSpPr/>
          <p:nvPr/>
        </p:nvCxnSpPr>
        <p:spPr>
          <a:xfrm>
            <a:off x="22707600" y="20887471"/>
            <a:ext cx="283464" cy="1588"/>
          </a:xfrm>
          <a:prstGeom prst="straightConnector1">
            <a:avLst/>
          </a:prstGeom>
          <a:noFill/>
          <a:ln w="57150" cap="flat" cmpd="sng" algn="ctr">
            <a:solidFill>
              <a:sysClr val="window" lastClr="FFFFFF"/>
            </a:solidFill>
            <a:prstDash val="solid"/>
            <a:headEnd type="none" w="med" len="med"/>
            <a:tailEnd type="none" w="med" len="med"/>
          </a:ln>
          <a:effectLst/>
        </p:spPr>
      </p:cxnSp>
      <p:cxnSp>
        <p:nvCxnSpPr>
          <p:cNvPr id="259" name="Straight Arrow Connector 258"/>
          <p:cNvCxnSpPr/>
          <p:nvPr/>
        </p:nvCxnSpPr>
        <p:spPr>
          <a:xfrm>
            <a:off x="22805136" y="20887471"/>
            <a:ext cx="283464" cy="1588"/>
          </a:xfrm>
          <a:prstGeom prst="straightConnector1">
            <a:avLst/>
          </a:prstGeom>
          <a:noFill/>
          <a:ln w="57150" cap="flat" cmpd="sng" algn="ctr">
            <a:solidFill>
              <a:sysClr val="window" lastClr="FFFFFF"/>
            </a:solidFill>
            <a:prstDash val="solid"/>
            <a:headEnd type="none" w="med" len="med"/>
            <a:tailEnd type="none" w="med" len="med"/>
          </a:ln>
          <a:effectLst/>
        </p:spPr>
      </p:cxnSp>
      <p:cxnSp>
        <p:nvCxnSpPr>
          <p:cNvPr id="275" name="Straight Arrow Connector 274"/>
          <p:cNvCxnSpPr/>
          <p:nvPr/>
        </p:nvCxnSpPr>
        <p:spPr>
          <a:xfrm>
            <a:off x="22783800" y="20887471"/>
            <a:ext cx="283464" cy="1588"/>
          </a:xfrm>
          <a:prstGeom prst="straightConnector1">
            <a:avLst/>
          </a:prstGeom>
          <a:noFill/>
          <a:ln w="57150" cap="flat" cmpd="sng" algn="ctr">
            <a:solidFill>
              <a:sysClr val="window" lastClr="FFFFFF"/>
            </a:solidFill>
            <a:prstDash val="solid"/>
            <a:headEnd type="none" w="med" len="med"/>
            <a:tailEnd type="none" w="med" len="med"/>
          </a:ln>
          <a:effectLst/>
        </p:spPr>
      </p:cxnSp>
      <p:pic>
        <p:nvPicPr>
          <p:cNvPr id="495" name="Picture 11" descr="slide7h65.bmp"/>
          <p:cNvPicPr>
            <a:picLocks noChangeAspect="1"/>
          </p:cNvPicPr>
          <p:nvPr/>
        </p:nvPicPr>
        <p:blipFill>
          <a:blip r:embed="rId25" cstate="print">
            <a:lum bright="50000" contrast="50000"/>
          </a:blip>
          <a:srcRect/>
          <a:stretch>
            <a:fillRect/>
          </a:stretch>
        </p:blipFill>
        <p:spPr bwMode="auto">
          <a:xfrm>
            <a:off x="27652663" y="4701381"/>
            <a:ext cx="2857500" cy="2286000"/>
          </a:xfrm>
          <a:prstGeom prst="rect">
            <a:avLst/>
          </a:prstGeom>
          <a:noFill/>
          <a:ln w="9525">
            <a:noFill/>
            <a:miter lim="800000"/>
            <a:headEnd/>
            <a:tailEnd/>
          </a:ln>
        </p:spPr>
      </p:pic>
      <p:pic>
        <p:nvPicPr>
          <p:cNvPr id="496" name="Picture 13" descr="slide7h63.bmp"/>
          <p:cNvPicPr>
            <a:picLocks noChangeAspect="1"/>
          </p:cNvPicPr>
          <p:nvPr/>
        </p:nvPicPr>
        <p:blipFill>
          <a:blip r:embed="rId26" cstate="print"/>
          <a:srcRect/>
          <a:stretch>
            <a:fillRect/>
          </a:stretch>
        </p:blipFill>
        <p:spPr bwMode="auto">
          <a:xfrm>
            <a:off x="21770181" y="4701381"/>
            <a:ext cx="2857500" cy="2286000"/>
          </a:xfrm>
          <a:prstGeom prst="rect">
            <a:avLst/>
          </a:prstGeom>
          <a:noFill/>
          <a:ln w="9525">
            <a:noFill/>
            <a:miter lim="800000"/>
            <a:headEnd/>
            <a:tailEnd/>
          </a:ln>
        </p:spPr>
      </p:pic>
      <p:pic>
        <p:nvPicPr>
          <p:cNvPr id="497" name="Picture 14" descr="slide7h64.bmp"/>
          <p:cNvPicPr>
            <a:picLocks noChangeAspect="1"/>
          </p:cNvPicPr>
          <p:nvPr/>
        </p:nvPicPr>
        <p:blipFill>
          <a:blip r:embed="rId27" cstate="print">
            <a:lum bright="50000" contrast="50000"/>
          </a:blip>
          <a:srcRect/>
          <a:stretch>
            <a:fillRect/>
          </a:stretch>
        </p:blipFill>
        <p:spPr bwMode="auto">
          <a:xfrm>
            <a:off x="24718963" y="4701381"/>
            <a:ext cx="2857500" cy="2286000"/>
          </a:xfrm>
          <a:prstGeom prst="rect">
            <a:avLst/>
          </a:prstGeom>
          <a:noFill/>
          <a:ln w="9525">
            <a:noFill/>
            <a:miter lim="800000"/>
            <a:headEnd/>
            <a:tailEnd/>
          </a:ln>
        </p:spPr>
      </p:pic>
      <p:pic>
        <p:nvPicPr>
          <p:cNvPr id="498" name="Picture 18" descr="slide7h611.bmp"/>
          <p:cNvPicPr>
            <a:picLocks noChangeAspect="1"/>
          </p:cNvPicPr>
          <p:nvPr/>
        </p:nvPicPr>
        <p:blipFill>
          <a:blip r:embed="rId28" cstate="print">
            <a:lum bright="50000" contrast="50000"/>
          </a:blip>
          <a:srcRect/>
          <a:stretch>
            <a:fillRect/>
          </a:stretch>
        </p:blipFill>
        <p:spPr bwMode="auto">
          <a:xfrm>
            <a:off x="27652663" y="7063581"/>
            <a:ext cx="2857500" cy="2286000"/>
          </a:xfrm>
          <a:prstGeom prst="rect">
            <a:avLst/>
          </a:prstGeom>
          <a:noFill/>
          <a:ln w="9525">
            <a:noFill/>
            <a:miter lim="800000"/>
            <a:headEnd/>
            <a:tailEnd/>
          </a:ln>
        </p:spPr>
      </p:pic>
      <p:pic>
        <p:nvPicPr>
          <p:cNvPr id="499" name="Picture 19" descr="slide7h69.bmp"/>
          <p:cNvPicPr>
            <a:picLocks noChangeAspect="1"/>
          </p:cNvPicPr>
          <p:nvPr/>
        </p:nvPicPr>
        <p:blipFill>
          <a:blip r:embed="rId29" cstate="print"/>
          <a:srcRect/>
          <a:stretch>
            <a:fillRect/>
          </a:stretch>
        </p:blipFill>
        <p:spPr bwMode="auto">
          <a:xfrm>
            <a:off x="21770181" y="7063581"/>
            <a:ext cx="2857500" cy="2286000"/>
          </a:xfrm>
          <a:prstGeom prst="rect">
            <a:avLst/>
          </a:prstGeom>
          <a:noFill/>
          <a:ln w="9525">
            <a:noFill/>
            <a:miter lim="800000"/>
            <a:headEnd/>
            <a:tailEnd/>
          </a:ln>
        </p:spPr>
      </p:pic>
      <p:pic>
        <p:nvPicPr>
          <p:cNvPr id="500" name="Picture 20" descr="slide7h610.bmp"/>
          <p:cNvPicPr>
            <a:picLocks noChangeAspect="1"/>
          </p:cNvPicPr>
          <p:nvPr/>
        </p:nvPicPr>
        <p:blipFill>
          <a:blip r:embed="rId30" cstate="print">
            <a:lum bright="50000" contrast="50000"/>
          </a:blip>
          <a:srcRect/>
          <a:stretch>
            <a:fillRect/>
          </a:stretch>
        </p:blipFill>
        <p:spPr bwMode="auto">
          <a:xfrm>
            <a:off x="24718963" y="7063581"/>
            <a:ext cx="2857500" cy="2286000"/>
          </a:xfrm>
          <a:prstGeom prst="rect">
            <a:avLst/>
          </a:prstGeom>
          <a:noFill/>
          <a:ln w="9525">
            <a:noFill/>
            <a:miter lim="800000"/>
            <a:headEnd/>
            <a:tailEnd/>
          </a:ln>
        </p:spPr>
      </p:pic>
      <p:sp>
        <p:nvSpPr>
          <p:cNvPr id="501" name="TextBox 500"/>
          <p:cNvSpPr txBox="1"/>
          <p:nvPr/>
        </p:nvSpPr>
        <p:spPr>
          <a:xfrm>
            <a:off x="20093781" y="5672871"/>
            <a:ext cx="17526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ysClr val="windowText" lastClr="000000"/>
                </a:solidFill>
              </a:rPr>
              <a:t>w</a:t>
            </a:r>
            <a:r>
              <a:rPr kumimoji="0" lang="en-US" sz="2000" b="0" i="0" u="none" strike="noStrike" kern="0" cap="none" spc="0" normalizeH="0" baseline="0" noProof="0" dirty="0" smtClean="0">
                <a:ln>
                  <a:noFill/>
                </a:ln>
                <a:solidFill>
                  <a:sysClr val="windowText" lastClr="000000"/>
                </a:solidFill>
                <a:effectLst/>
                <a:uLnTx/>
                <a:uFillTx/>
              </a:rPr>
              <a:t>ith</a:t>
            </a:r>
            <a:r>
              <a:rPr kumimoji="0" lang="en-US" sz="2000" b="0" i="0" u="none" strike="noStrike" kern="0" cap="none" spc="0" normalizeH="0" noProof="0" dirty="0" smtClean="0">
                <a:ln>
                  <a:noFill/>
                </a:ln>
                <a:solidFill>
                  <a:sysClr val="windowText" lastClr="000000"/>
                </a:solidFill>
                <a:effectLst/>
                <a:uLnTx/>
                <a:uFillTx/>
              </a:rPr>
              <a:t>1° Ab</a:t>
            </a:r>
            <a:endParaRPr kumimoji="0" lang="en-US" sz="2000" b="0" i="0" u="none" strike="noStrike" kern="0" cap="none" spc="0" normalizeH="0" baseline="0" noProof="0" dirty="0">
              <a:ln>
                <a:noFill/>
              </a:ln>
              <a:solidFill>
                <a:sysClr val="windowText" lastClr="000000"/>
              </a:solidFill>
              <a:effectLst/>
              <a:uLnTx/>
              <a:uFillTx/>
            </a:endParaRPr>
          </a:p>
        </p:txBody>
      </p:sp>
      <p:sp>
        <p:nvSpPr>
          <p:cNvPr id="506" name="TextBox 505"/>
          <p:cNvSpPr txBox="1"/>
          <p:nvPr/>
        </p:nvSpPr>
        <p:spPr>
          <a:xfrm>
            <a:off x="20017581" y="9425781"/>
            <a:ext cx="113538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Figure 3. Expression of BACE1 &amp; SOD2 in Hippocampus. </a:t>
            </a:r>
            <a:r>
              <a:rPr kumimoji="0" lang="en-US" sz="2000" b="1"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baseline="0" noProof="0" dirty="0" smtClean="0">
                <a:ln>
                  <a:noFill/>
                </a:ln>
                <a:solidFill>
                  <a:sysClr val="windowText" lastClr="000000"/>
                </a:solidFill>
                <a:effectLst/>
                <a:uLnTx/>
                <a:uFillTx/>
              </a:rPr>
              <a:t>A and D are DAPI stain showing</a:t>
            </a:r>
            <a:r>
              <a:rPr kumimoji="0" lang="en-US" sz="2000" b="0" i="0" u="none" strike="noStrike" kern="0" cap="none" spc="0" normalizeH="0" noProof="0" dirty="0" smtClean="0">
                <a:ln>
                  <a:noFill/>
                </a:ln>
                <a:solidFill>
                  <a:sysClr val="windowText" lastClr="000000"/>
                </a:solidFill>
                <a:effectLst/>
                <a:uLnTx/>
                <a:uFillTx/>
              </a:rPr>
              <a:t> cell nuclei for anatomical context.  </a:t>
            </a:r>
            <a:r>
              <a:rPr kumimoji="0" lang="en-US" sz="2000" b="0" i="0" u="none" strike="noStrike" kern="0" cap="none" spc="0" normalizeH="0" baseline="0" noProof="0" dirty="0" smtClean="0">
                <a:ln>
                  <a:noFill/>
                </a:ln>
                <a:solidFill>
                  <a:sysClr val="windowText" lastClr="000000"/>
                </a:solidFill>
                <a:effectLst/>
                <a:uLnTx/>
                <a:uFillTx/>
              </a:rPr>
              <a:t>B &amp; C were</a:t>
            </a:r>
            <a:r>
              <a:rPr kumimoji="0" lang="en-US" sz="2000" b="0" i="0" u="none" strike="noStrike" kern="0" cap="none" spc="0" normalizeH="0" noProof="0" dirty="0" smtClean="0">
                <a:ln>
                  <a:noFill/>
                </a:ln>
                <a:solidFill>
                  <a:sysClr val="windowText" lastClr="000000"/>
                </a:solidFill>
                <a:effectLst/>
                <a:uLnTx/>
                <a:uFillTx/>
              </a:rPr>
              <a:t> exposed to primary antibodies against </a:t>
            </a:r>
            <a:r>
              <a:rPr lang="en-US" sz="2000" kern="0" dirty="0" smtClean="0">
                <a:solidFill>
                  <a:sysClr val="windowText" lastClr="000000"/>
                </a:solidFill>
              </a:rPr>
              <a:t>BACE1 and SOD2 respectively. </a:t>
            </a:r>
            <a:r>
              <a:rPr kumimoji="0" lang="en-US" sz="2000" b="0" i="0" u="none" strike="noStrike" kern="0" cap="none" spc="0" normalizeH="0" baseline="0" noProof="0" dirty="0" smtClean="0">
                <a:ln>
                  <a:noFill/>
                </a:ln>
                <a:solidFill>
                  <a:sysClr val="windowText" lastClr="000000"/>
                </a:solidFill>
                <a:effectLst/>
                <a:uLnTx/>
                <a:uFillTx/>
              </a:rPr>
              <a:t>E &amp; F are micrographs showing negative controls of the same anatomical region without exposure</a:t>
            </a:r>
            <a:r>
              <a:rPr kumimoji="0" lang="en-US" sz="2000" b="0" i="0" u="none" strike="noStrike" kern="0" cap="none" spc="0" normalizeH="0" noProof="0" dirty="0" smtClean="0">
                <a:ln>
                  <a:noFill/>
                </a:ln>
                <a:solidFill>
                  <a:sysClr val="windowText" lastClr="000000"/>
                </a:solidFill>
                <a:effectLst/>
                <a:uLnTx/>
                <a:uFillTx/>
              </a:rPr>
              <a:t> to </a:t>
            </a:r>
            <a:r>
              <a:rPr kumimoji="0" lang="en-US" sz="2000" b="0" i="0" u="none" strike="noStrike" kern="0" cap="none" spc="0" normalizeH="0" baseline="0" noProof="0" dirty="0" smtClean="0">
                <a:ln>
                  <a:noFill/>
                </a:ln>
                <a:solidFill>
                  <a:sysClr val="windowText" lastClr="000000"/>
                </a:solidFill>
                <a:effectLst/>
                <a:uLnTx/>
                <a:uFillTx/>
              </a:rPr>
              <a:t>BACE1 &amp; </a:t>
            </a:r>
            <a:r>
              <a:rPr kumimoji="0" lang="en-US" sz="2000" b="0" i="0" u="none" strike="noStrike" kern="0" cap="none" spc="0" normalizeH="0" baseline="0" noProof="0" dirty="0" smtClean="0">
                <a:ln>
                  <a:noFill/>
                </a:ln>
                <a:solidFill>
                  <a:sysClr val="windowText" lastClr="000000"/>
                </a:solidFill>
                <a:effectLst/>
                <a:uLnTx/>
                <a:uFillTx/>
              </a:rPr>
              <a:t>SOD2 primary </a:t>
            </a:r>
            <a:r>
              <a:rPr kumimoji="0" lang="en-US" sz="2000" b="0" i="0" u="none" strike="noStrike" kern="0" cap="none" spc="0" normalizeH="0" baseline="0" noProof="0" dirty="0" smtClean="0">
                <a:ln>
                  <a:noFill/>
                </a:ln>
                <a:solidFill>
                  <a:sysClr val="windowText" lastClr="000000"/>
                </a:solidFill>
                <a:effectLst/>
                <a:uLnTx/>
                <a:uFillTx/>
              </a:rPr>
              <a:t>antibodies.  </a:t>
            </a:r>
          </a:p>
        </p:txBody>
      </p:sp>
      <p:sp>
        <p:nvSpPr>
          <p:cNvPr id="507" name="TextBox 506"/>
          <p:cNvSpPr txBox="1"/>
          <p:nvPr/>
        </p:nvSpPr>
        <p:spPr>
          <a:xfrm>
            <a:off x="19484181" y="30219987"/>
            <a:ext cx="22402800" cy="7632859"/>
          </a:xfrm>
          <a:prstGeom prst="rect">
            <a:avLst/>
          </a:prstGeom>
          <a:noFill/>
        </p:spPr>
        <p:txBody>
          <a:bodyPr wrap="square" rtlCol="0">
            <a:spAutoFit/>
          </a:bodyPr>
          <a:lstStyle/>
          <a:p>
            <a:pPr marL="457200" marR="0" lvl="0" indent="-457200" algn="just"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Discussion:</a:t>
            </a:r>
            <a:endParaRPr kumimoji="0" lang="en-US" sz="4000" i="0" u="none" strike="noStrike" kern="0" cap="none" spc="0" normalizeH="0" baseline="0" noProof="0" dirty="0" smtClean="0">
              <a:ln>
                <a:noFill/>
              </a:ln>
              <a:solidFill>
                <a:srgbClr val="FF0000"/>
              </a:solidFill>
              <a:effectLst/>
              <a:uLnTx/>
              <a:uFillTx/>
              <a:latin typeface="Arial" pitchFamily="34" charset="0"/>
              <a:cs typeface="Arial" pitchFamily="34" charset="0"/>
            </a:endParaRPr>
          </a:p>
          <a:p>
            <a:pPr marL="457200" marR="0" lvl="0" indent="-457200"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noProof="0" dirty="0" smtClean="0">
                <a:ln>
                  <a:noFill/>
                </a:ln>
                <a:solidFill>
                  <a:sysClr val="windowText" lastClr="000000"/>
                </a:solidFill>
                <a:effectLst/>
                <a:uLnTx/>
                <a:uFillTx/>
              </a:rPr>
              <a:t>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Advanced age is associated with increases in the formation of inflammatory cytokines leading to upregulation  of   BACE 1 which cleaves amyloid precursor protein (APP) causing senile plaque formation.   Senile plaques formed with aging causes increased activation of microglial cells, in turn leading to release of inflammatory  cytokines and reactive oxygen species (ROS). </a:t>
            </a:r>
            <a:r>
              <a:rPr kumimoji="0" lang="en-US" sz="2000" b="0" i="0" u="none" strike="noStrike" kern="0" cap="none" spc="0" normalizeH="0" baseline="0" noProof="0" dirty="0" smtClean="0">
                <a:ln>
                  <a:noFill/>
                </a:ln>
                <a:solidFill>
                  <a:srgbClr val="FF0000"/>
                </a:solidFill>
                <a:effectLst/>
                <a:uLnTx/>
                <a:uFillTx/>
                <a:latin typeface="Arial" pitchFamily="34" charset="0"/>
                <a:cs typeface="Arial" pitchFamily="34" charset="0"/>
              </a:rPr>
              <a:t>To counter act this effect microglial cells upregulates the activity of SOD 2 scavenging ROS by anti-oxidant activity.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Here in this study we hypothesized that increasing  age in F344XBN rats is associated with altered expression of BACE1 and SOD2</a:t>
            </a:r>
            <a:r>
              <a:rPr kumimoji="0" lang="en-US" sz="2000" b="0" i="0" u="none" strike="noStrike" kern="0" cap="none" spc="0" normalizeH="0" baseline="0" noProof="0" dirty="0" smtClean="0">
                <a:ln>
                  <a:noFill/>
                </a:ln>
                <a:effectLst/>
                <a:uLnTx/>
                <a:uFillTx/>
                <a:latin typeface="Arial" pitchFamily="34" charset="0"/>
                <a:cs typeface="Arial" pitchFamily="34" charset="0"/>
              </a:rPr>
              <a:t>. </a:t>
            </a:r>
            <a:r>
              <a:rPr kumimoji="0" lang="en-US" sz="2000" b="0" i="0" u="none" strike="noStrike" kern="0" cap="none" spc="0" normalizeH="0" baseline="0" noProof="0" dirty="0" smtClean="0">
                <a:ln>
                  <a:noFill/>
                </a:ln>
                <a:effectLst/>
                <a:uLnTx/>
                <a:uFillTx/>
                <a:latin typeface="Arial" pitchFamily="34" charset="0"/>
                <a:cs typeface="Arial" pitchFamily="34" charset="0"/>
              </a:rPr>
              <a:t> </a:t>
            </a:r>
            <a:r>
              <a:rPr kumimoji="0" lang="en-US" sz="2000" b="0" i="0" u="none" strike="noStrike" kern="0" cap="none" spc="0" normalizeH="0" baseline="0" noProof="0" dirty="0" smtClean="0">
                <a:ln>
                  <a:noFill/>
                </a:ln>
                <a:solidFill>
                  <a:srgbClr val="FF0000"/>
                </a:solidFill>
                <a:effectLst/>
                <a:uLnTx/>
                <a:uFillTx/>
                <a:latin typeface="Arial" pitchFamily="34" charset="0"/>
                <a:cs typeface="Arial" pitchFamily="34" charset="0"/>
              </a:rPr>
              <a:t>Cerebellum </a:t>
            </a:r>
            <a:r>
              <a:rPr kumimoji="0" lang="en-US" sz="2000" b="0" i="0" u="none" strike="noStrike" kern="0" cap="none" spc="0" normalizeH="0" baseline="0" noProof="0" dirty="0" smtClean="0">
                <a:ln>
                  <a:noFill/>
                </a:ln>
                <a:solidFill>
                  <a:srgbClr val="FF0000"/>
                </a:solidFill>
                <a:effectLst/>
                <a:uLnTx/>
                <a:uFillTx/>
                <a:latin typeface="Arial" pitchFamily="34" charset="0"/>
                <a:cs typeface="Arial" pitchFamily="34" charset="0"/>
              </a:rPr>
              <a:t>of brains obtained from  adult 6 month and aged 33 month F344XBN rats were sectioned (30µm) and performed  Immunohistochemistry using BACE 1 and SOD 2 primary antibodies </a:t>
            </a:r>
            <a:r>
              <a:rPr lang="en-US" sz="2000" kern="0" dirty="0" smtClean="0">
                <a:solidFill>
                  <a:srgbClr val="FF0000"/>
                </a:solidFill>
                <a:latin typeface="Arial" pitchFamily="34" charset="0"/>
                <a:cs typeface="Arial" pitchFamily="34" charset="0"/>
              </a:rPr>
              <a:t>Intensity of flourescence emitted by BACE 1 &amp; SOD 2 was quantified  by using Image J software ,. </a:t>
            </a:r>
            <a:r>
              <a:rPr lang="en-US" sz="2000" kern="0" dirty="0" smtClean="0">
                <a:solidFill>
                  <a:srgbClr val="FF0000"/>
                </a:solidFill>
                <a:latin typeface="Arial" pitchFamily="34" charset="0"/>
                <a:cs typeface="Arial" pitchFamily="34" charset="0"/>
              </a:rPr>
              <a:t> </a:t>
            </a:r>
            <a:r>
              <a:rPr kumimoji="0" lang="en-US" sz="2000" b="0" i="0" u="none" strike="noStrike" kern="0" cap="none" spc="0" normalizeH="0" baseline="0" noProof="0" dirty="0" smtClean="0">
                <a:ln>
                  <a:noFill/>
                </a:ln>
                <a:effectLst/>
                <a:uLnTx/>
                <a:uFillTx/>
                <a:latin typeface="Arial" pitchFamily="34" charset="0"/>
                <a:cs typeface="Arial" pitchFamily="34" charset="0"/>
              </a:rPr>
              <a:t>The </a:t>
            </a:r>
            <a:r>
              <a:rPr kumimoji="0" lang="en-US" sz="2000" b="0" i="0" u="none" strike="noStrike" kern="0" cap="none" spc="0" normalizeH="0" baseline="0" noProof="0" dirty="0" smtClean="0">
                <a:ln>
                  <a:noFill/>
                </a:ln>
                <a:effectLst/>
                <a:uLnTx/>
                <a:uFillTx/>
                <a:latin typeface="Arial" pitchFamily="34" charset="0"/>
                <a:cs typeface="Arial" pitchFamily="34" charset="0"/>
              </a:rPr>
              <a:t>localization  of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BACE 1 and SOD 2 is clearly demarcated in to white matter, granular layer and molecular layer in the cerebellum  of both age groups.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There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is no significant difference in the intensity of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r>
            <a:b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BACE </a:t>
            </a: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  expression in cerebellum with aging in F344XBN rat model. In contrast the expression of SOD 2 was significantly decreased by 84% and 29% in white matter and molecular layer of cerebellum of 33-month old rats respectively compared to 6-month animals, while remain unchanged in granular layer. </a:t>
            </a:r>
          </a:p>
          <a:p>
            <a:pPr marL="457200" marR="0" lvl="0" indent="-457200" defTabSz="914400" eaLnBrk="1" fontAlgn="auto" latinLnBrk="0" hangingPunct="1">
              <a:lnSpc>
                <a:spcPct val="150000"/>
              </a:lnSpc>
              <a:spcBef>
                <a:spcPts val="0"/>
              </a:spcBef>
              <a:spcAft>
                <a:spcPts val="0"/>
              </a:spcAft>
              <a:buClrTx/>
              <a:buSzTx/>
              <a:buFontTx/>
              <a:buNone/>
              <a:tabLst/>
              <a:defRPr/>
            </a:pPr>
            <a:endParaRPr lang="en-US" sz="2000" kern="0" dirty="0" smtClean="0">
              <a:solidFill>
                <a:sysClr val="windowText" lastClr="000000"/>
              </a:solidFill>
              <a:latin typeface="Arial" pitchFamily="34" charset="0"/>
              <a:cs typeface="Arial" pitchFamily="34" charset="0"/>
            </a:endParaRPr>
          </a:p>
          <a:p>
            <a:pPr marL="457200" marR="0" lvl="0" indent="-45720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These data suggest that aging in F344XBN rats is associated with alterations in expression of SOD2 in cerebellum leading to diminished scavenging of ROS. Nevertheless, further analysing these samples with western blotting for the  expression of BACE 1 and SOD2  would confirm these findings and give a further idea of molecular mechanism  underlying  age  associated  senile plaques formation.</a:t>
            </a:r>
          </a:p>
          <a:p>
            <a:pPr marL="457200" marR="0" lvl="0" indent="-457200" defTabSz="914400" eaLnBrk="1" fontAlgn="auto" latinLnBrk="0" hangingPunct="1">
              <a:lnSpc>
                <a:spcPct val="150000"/>
              </a:lnSpc>
              <a:spcBef>
                <a:spcPts val="0"/>
              </a:spcBef>
              <a:spcAft>
                <a:spcPts val="0"/>
              </a:spcAft>
              <a:buClrTx/>
              <a:buSzTx/>
              <a:buFontTx/>
              <a:buNone/>
              <a:tabLst/>
              <a:defRPr/>
            </a:pPr>
            <a:endParaRPr lang="en-US" sz="2000" kern="0" dirty="0" smtClean="0">
              <a:solidFill>
                <a:sysClr val="windowText" lastClr="000000"/>
              </a:solidFill>
              <a:latin typeface="Arial" pitchFamily="34" charset="0"/>
              <a:cs typeface="Arial" pitchFamily="34" charset="0"/>
            </a:endParaRPr>
          </a:p>
          <a:p>
            <a:pPr marL="457200" marR="0" lvl="0" indent="-457200" defTabSz="914400"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a:p>
            <a:pPr marL="457200" marR="0" lvl="0" indent="-457200" defTabSz="914400" eaLnBrk="1" fontAlgn="auto" latinLnBrk="0" hangingPunct="1">
              <a:lnSpc>
                <a:spcPct val="150000"/>
              </a:lnSpc>
              <a:spcBef>
                <a:spcPts val="0"/>
              </a:spcBef>
              <a:spcAft>
                <a:spcPts val="0"/>
              </a:spcAft>
              <a:buClrTx/>
              <a:buSzTx/>
              <a:buFontTx/>
              <a:buNone/>
              <a:tabLst/>
              <a:defRPr/>
            </a:pPr>
            <a:endParaRPr lang="en-US" sz="2000" kern="0" dirty="0" smtClean="0">
              <a:solidFill>
                <a:sysClr val="windowText" lastClr="000000"/>
              </a:solidFill>
              <a:latin typeface="Arial" pitchFamily="34" charset="0"/>
              <a:cs typeface="Arial" pitchFamily="34" charset="0"/>
            </a:endParaRPr>
          </a:p>
        </p:txBody>
      </p:sp>
      <p:sp>
        <p:nvSpPr>
          <p:cNvPr id="508" name="TextBox 507"/>
          <p:cNvSpPr txBox="1"/>
          <p:nvPr/>
        </p:nvSpPr>
        <p:spPr>
          <a:xfrm>
            <a:off x="22989382" y="15893107"/>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09" name="TextBox 508"/>
          <p:cNvSpPr txBox="1"/>
          <p:nvPr/>
        </p:nvSpPr>
        <p:spPr>
          <a:xfrm>
            <a:off x="23522782" y="16045507"/>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0" name="TextBox 509"/>
          <p:cNvSpPr txBox="1"/>
          <p:nvPr/>
        </p:nvSpPr>
        <p:spPr>
          <a:xfrm>
            <a:off x="22608382" y="15588307"/>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1" name="TextBox 510"/>
          <p:cNvSpPr txBox="1"/>
          <p:nvPr/>
        </p:nvSpPr>
        <p:spPr>
          <a:xfrm>
            <a:off x="28932982" y="15293687"/>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3" name="TextBox 512"/>
          <p:cNvSpPr txBox="1"/>
          <p:nvPr/>
        </p:nvSpPr>
        <p:spPr>
          <a:xfrm>
            <a:off x="28551981" y="20865960"/>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5" name="TextBox 514"/>
          <p:cNvSpPr txBox="1"/>
          <p:nvPr/>
        </p:nvSpPr>
        <p:spPr>
          <a:xfrm>
            <a:off x="28041599" y="24513380"/>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6" name="TextBox 515"/>
          <p:cNvSpPr txBox="1"/>
          <p:nvPr/>
        </p:nvSpPr>
        <p:spPr>
          <a:xfrm>
            <a:off x="29161582" y="15816907"/>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7" name="TextBox 516"/>
          <p:cNvSpPr txBox="1"/>
          <p:nvPr/>
        </p:nvSpPr>
        <p:spPr>
          <a:xfrm>
            <a:off x="29466381" y="21246960"/>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8" name="TextBox 517"/>
          <p:cNvSpPr txBox="1"/>
          <p:nvPr/>
        </p:nvSpPr>
        <p:spPr>
          <a:xfrm>
            <a:off x="28780581" y="23304360"/>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19" name="TextBox 518"/>
          <p:cNvSpPr txBox="1"/>
          <p:nvPr/>
        </p:nvSpPr>
        <p:spPr>
          <a:xfrm>
            <a:off x="28932981" y="21780360"/>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20" name="TextBox 519"/>
          <p:cNvSpPr txBox="1"/>
          <p:nvPr/>
        </p:nvSpPr>
        <p:spPr>
          <a:xfrm>
            <a:off x="28475781" y="22847160"/>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54" name="TextBox 553"/>
          <p:cNvSpPr txBox="1"/>
          <p:nvPr/>
        </p:nvSpPr>
        <p:spPr>
          <a:xfrm rot="16200000">
            <a:off x="24428416" y="14829448"/>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55" name="TextBox 554"/>
          <p:cNvSpPr txBox="1"/>
          <p:nvPr/>
        </p:nvSpPr>
        <p:spPr>
          <a:xfrm rot="16200000">
            <a:off x="27476416" y="14871621"/>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56" name="TextBox 555"/>
          <p:cNvSpPr txBox="1"/>
          <p:nvPr/>
        </p:nvSpPr>
        <p:spPr>
          <a:xfrm rot="16200000">
            <a:off x="30383593" y="14823495"/>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57" name="TextBox 556"/>
          <p:cNvSpPr txBox="1"/>
          <p:nvPr/>
        </p:nvSpPr>
        <p:spPr>
          <a:xfrm rot="16200000">
            <a:off x="33395953" y="14747295"/>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58" name="TextBox 557"/>
          <p:cNvSpPr txBox="1"/>
          <p:nvPr/>
        </p:nvSpPr>
        <p:spPr>
          <a:xfrm>
            <a:off x="29542582" y="16121707"/>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59" name="TextBox 558"/>
          <p:cNvSpPr txBox="1"/>
          <p:nvPr/>
        </p:nvSpPr>
        <p:spPr>
          <a:xfrm rot="16200000">
            <a:off x="30295816" y="20303688"/>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0" name="TextBox 559"/>
          <p:cNvSpPr txBox="1"/>
          <p:nvPr/>
        </p:nvSpPr>
        <p:spPr>
          <a:xfrm rot="16200000">
            <a:off x="33343816" y="20303688"/>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574" name="Picture 24" descr="slide8c65.bmp"/>
          <p:cNvPicPr>
            <a:picLocks noChangeAspect="1"/>
          </p:cNvPicPr>
          <p:nvPr/>
        </p:nvPicPr>
        <p:blipFill>
          <a:blip r:embed="rId31" cstate="print">
            <a:lum bright="50000" contrast="50000"/>
          </a:blip>
          <a:srcRect/>
          <a:stretch>
            <a:fillRect/>
          </a:stretch>
        </p:blipFill>
        <p:spPr bwMode="auto">
          <a:xfrm rot="10800000">
            <a:off x="24970582" y="20355659"/>
            <a:ext cx="2857500" cy="2286000"/>
          </a:xfrm>
          <a:prstGeom prst="rect">
            <a:avLst/>
          </a:prstGeom>
          <a:noFill/>
          <a:ln w="9525">
            <a:noFill/>
            <a:miter lim="800000"/>
            <a:headEnd/>
            <a:tailEnd/>
          </a:ln>
        </p:spPr>
      </p:pic>
      <p:pic>
        <p:nvPicPr>
          <p:cNvPr id="575" name="Picture 27" descr="slide8c63.bmp"/>
          <p:cNvPicPr>
            <a:picLocks noChangeAspect="1"/>
          </p:cNvPicPr>
          <p:nvPr/>
        </p:nvPicPr>
        <p:blipFill>
          <a:blip r:embed="rId22" cstate="print"/>
          <a:srcRect/>
          <a:stretch>
            <a:fillRect/>
          </a:stretch>
        </p:blipFill>
        <p:spPr bwMode="auto">
          <a:xfrm rot="10800000">
            <a:off x="22074982" y="20355659"/>
            <a:ext cx="2857500" cy="2286000"/>
          </a:xfrm>
          <a:prstGeom prst="rect">
            <a:avLst/>
          </a:prstGeom>
          <a:noFill/>
          <a:ln w="9525">
            <a:noFill/>
            <a:miter lim="800000"/>
            <a:headEnd/>
            <a:tailEnd/>
          </a:ln>
        </p:spPr>
      </p:pic>
      <p:pic>
        <p:nvPicPr>
          <p:cNvPr id="576" name="Picture 29" descr="slide8c610.bmp"/>
          <p:cNvPicPr>
            <a:picLocks noChangeAspect="1"/>
          </p:cNvPicPr>
          <p:nvPr/>
        </p:nvPicPr>
        <p:blipFill>
          <a:blip r:embed="rId32" cstate="print">
            <a:lum bright="50000" contrast="50000"/>
          </a:blip>
          <a:srcRect/>
          <a:stretch>
            <a:fillRect/>
          </a:stretch>
        </p:blipFill>
        <p:spPr bwMode="auto">
          <a:xfrm rot="10800000">
            <a:off x="24970582" y="22717859"/>
            <a:ext cx="2857500" cy="2286000"/>
          </a:xfrm>
          <a:prstGeom prst="rect">
            <a:avLst/>
          </a:prstGeom>
          <a:noFill/>
          <a:ln w="9525">
            <a:noFill/>
            <a:miter lim="800000"/>
            <a:headEnd/>
            <a:tailEnd/>
          </a:ln>
        </p:spPr>
      </p:pic>
      <p:pic>
        <p:nvPicPr>
          <p:cNvPr id="577" name="Picture 32" descr="slide8c68.bmp"/>
          <p:cNvPicPr>
            <a:picLocks noChangeAspect="1"/>
          </p:cNvPicPr>
          <p:nvPr/>
        </p:nvPicPr>
        <p:blipFill>
          <a:blip r:embed="rId33" cstate="print"/>
          <a:srcRect/>
          <a:stretch>
            <a:fillRect/>
          </a:stretch>
        </p:blipFill>
        <p:spPr bwMode="auto">
          <a:xfrm rot="10800000">
            <a:off x="22074982" y="22717859"/>
            <a:ext cx="2857500" cy="2286000"/>
          </a:xfrm>
          <a:prstGeom prst="rect">
            <a:avLst/>
          </a:prstGeom>
          <a:noFill/>
          <a:ln w="9525">
            <a:noFill/>
            <a:miter lim="800000"/>
            <a:headEnd/>
            <a:tailEnd/>
          </a:ln>
        </p:spPr>
      </p:pic>
      <p:sp>
        <p:nvSpPr>
          <p:cNvPr id="578" name="TextBox 106"/>
          <p:cNvSpPr txBox="1"/>
          <p:nvPr/>
        </p:nvSpPr>
        <p:spPr>
          <a:xfrm>
            <a:off x="22684582" y="23490039"/>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79" name="TextBox 578"/>
          <p:cNvSpPr txBox="1"/>
          <p:nvPr/>
        </p:nvSpPr>
        <p:spPr>
          <a:xfrm>
            <a:off x="22379782" y="21117659"/>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80" name="TextBox 579"/>
          <p:cNvSpPr txBox="1"/>
          <p:nvPr/>
        </p:nvSpPr>
        <p:spPr>
          <a:xfrm>
            <a:off x="23522782" y="21498659"/>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81" name="TextBox 580"/>
          <p:cNvSpPr txBox="1"/>
          <p:nvPr/>
        </p:nvSpPr>
        <p:spPr>
          <a:xfrm>
            <a:off x="23827582" y="24165659"/>
            <a:ext cx="609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W</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82" name="TextBox 581"/>
          <p:cNvSpPr txBox="1"/>
          <p:nvPr/>
        </p:nvSpPr>
        <p:spPr>
          <a:xfrm>
            <a:off x="22684582" y="21508839"/>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83" name="TextBox 582"/>
          <p:cNvSpPr txBox="1"/>
          <p:nvPr/>
        </p:nvSpPr>
        <p:spPr>
          <a:xfrm>
            <a:off x="22532182" y="24241859"/>
            <a:ext cx="457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G</a:t>
            </a:r>
            <a:endParaRPr kumimoji="0" lang="en-US" sz="2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584" name="TextBox 583"/>
          <p:cNvSpPr txBox="1"/>
          <p:nvPr/>
        </p:nvSpPr>
        <p:spPr>
          <a:xfrm rot="16200000">
            <a:off x="24428416" y="20260767"/>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85" name="TextBox 584"/>
          <p:cNvSpPr txBox="1"/>
          <p:nvPr/>
        </p:nvSpPr>
        <p:spPr>
          <a:xfrm rot="16200000">
            <a:off x="27400217" y="20210375"/>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86" name="TextBox 585"/>
          <p:cNvSpPr txBox="1"/>
          <p:nvPr/>
        </p:nvSpPr>
        <p:spPr>
          <a:xfrm rot="16200000">
            <a:off x="24428416" y="22699167"/>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87" name="TextBox 586"/>
          <p:cNvSpPr txBox="1"/>
          <p:nvPr/>
        </p:nvSpPr>
        <p:spPr>
          <a:xfrm rot="16200000">
            <a:off x="27476416" y="22648775"/>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2" name="TextBox 561"/>
          <p:cNvSpPr txBox="1"/>
          <p:nvPr/>
        </p:nvSpPr>
        <p:spPr>
          <a:xfrm rot="16200000">
            <a:off x="30395034" y="22681769"/>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H</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3" name="TextBox 562"/>
          <p:cNvSpPr txBox="1"/>
          <p:nvPr/>
        </p:nvSpPr>
        <p:spPr>
          <a:xfrm rot="16200000">
            <a:off x="33507793" y="22681770"/>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4" name="TextBox 563"/>
          <p:cNvSpPr txBox="1"/>
          <p:nvPr/>
        </p:nvSpPr>
        <p:spPr>
          <a:xfrm rot="16200000">
            <a:off x="24068286" y="4676185"/>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5" name="TextBox 564"/>
          <p:cNvSpPr txBox="1"/>
          <p:nvPr/>
        </p:nvSpPr>
        <p:spPr>
          <a:xfrm rot="16200000">
            <a:off x="26887686" y="4752385"/>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6" name="TextBox 565"/>
          <p:cNvSpPr txBox="1"/>
          <p:nvPr/>
        </p:nvSpPr>
        <p:spPr>
          <a:xfrm rot="16200000">
            <a:off x="30088086" y="4742458"/>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7" name="TextBox 566"/>
          <p:cNvSpPr txBox="1"/>
          <p:nvPr/>
        </p:nvSpPr>
        <p:spPr>
          <a:xfrm rot="16200000">
            <a:off x="24144487" y="7114585"/>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8" name="TextBox 567"/>
          <p:cNvSpPr txBox="1"/>
          <p:nvPr/>
        </p:nvSpPr>
        <p:spPr>
          <a:xfrm rot="16200000">
            <a:off x="26963886" y="7088777"/>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69" name="TextBox 568"/>
          <p:cNvSpPr txBox="1"/>
          <p:nvPr/>
        </p:nvSpPr>
        <p:spPr>
          <a:xfrm rot="16200000">
            <a:off x="30011886" y="7062969"/>
            <a:ext cx="615553" cy="6858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F</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70" name="TextBox 569"/>
          <p:cNvSpPr txBox="1"/>
          <p:nvPr/>
        </p:nvSpPr>
        <p:spPr>
          <a:xfrm rot="16200000">
            <a:off x="39668416" y="14147370"/>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72" name="TextBox 571"/>
          <p:cNvSpPr txBox="1"/>
          <p:nvPr/>
        </p:nvSpPr>
        <p:spPr>
          <a:xfrm rot="16200000">
            <a:off x="39603793" y="23285416"/>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K</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73" name="TextBox 572"/>
          <p:cNvSpPr txBox="1"/>
          <p:nvPr/>
        </p:nvSpPr>
        <p:spPr>
          <a:xfrm rot="16200000">
            <a:off x="29076616" y="26257216"/>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026" name="Picture 2" descr="Marshall University">
            <a:hlinkClick r:id="rId34" tooltip="Link to the Marshall Homepage"/>
          </p:cNvPr>
          <p:cNvPicPr>
            <a:picLocks noChangeAspect="1" noChangeArrowheads="1"/>
          </p:cNvPicPr>
          <p:nvPr/>
        </p:nvPicPr>
        <p:blipFill>
          <a:blip r:embed="rId35"/>
          <a:srcRect/>
          <a:stretch>
            <a:fillRect/>
          </a:stretch>
        </p:blipFill>
        <p:spPr bwMode="auto">
          <a:xfrm>
            <a:off x="243695" y="253576"/>
            <a:ext cx="4076686" cy="1171205"/>
          </a:xfrm>
          <a:prstGeom prst="rect">
            <a:avLst/>
          </a:prstGeom>
          <a:noFill/>
        </p:spPr>
      </p:pic>
      <p:sp>
        <p:nvSpPr>
          <p:cNvPr id="598" name="TextBox 597"/>
          <p:cNvSpPr txBox="1"/>
          <p:nvPr/>
        </p:nvSpPr>
        <p:spPr>
          <a:xfrm>
            <a:off x="19484181" y="41048781"/>
            <a:ext cx="16154400" cy="1077218"/>
          </a:xfrm>
          <a:prstGeom prst="rect">
            <a:avLst/>
          </a:prstGeom>
          <a:noFill/>
        </p:spPr>
        <p:txBody>
          <a:bodyPr wrap="square" rtlCol="0">
            <a:spAutoFit/>
          </a:bodyPr>
          <a:lstStyle/>
          <a:p>
            <a:r>
              <a:rPr lang="en-US" sz="4000" dirty="0" smtClean="0"/>
              <a:t>Acknowledgements</a:t>
            </a:r>
            <a:r>
              <a:rPr lang="en-US" sz="2400" b="1" dirty="0" smtClean="0"/>
              <a:t>: </a:t>
            </a:r>
            <a:r>
              <a:rPr lang="en-US" sz="2400" dirty="0" smtClean="0"/>
              <a:t>Grant support for this study was provided by </a:t>
            </a:r>
            <a:r>
              <a:rPr lang="en-US" sz="2400" b="1" dirty="0" smtClean="0"/>
              <a:t>WV- EPSCoR  </a:t>
            </a:r>
            <a:r>
              <a:rPr lang="en-US" sz="2400" dirty="0" smtClean="0"/>
              <a:t>to Bin Wang.   Imaging facilities are maintained at Marshall University by MBIC </a:t>
            </a:r>
            <a:r>
              <a:rPr lang="en-US" sz="2400" dirty="0" smtClean="0">
                <a:hlinkClick r:id="rId36"/>
              </a:rPr>
              <a:t>http://www.marshall.edu/mbic/</a:t>
            </a:r>
            <a:r>
              <a:rPr lang="en-US" sz="2400" dirty="0" smtClean="0"/>
              <a:t>.   </a:t>
            </a:r>
            <a:endParaRPr lang="en-US" sz="2400" dirty="0"/>
          </a:p>
        </p:txBody>
      </p:sp>
      <p:sp>
        <p:nvSpPr>
          <p:cNvPr id="270" name="Title 1"/>
          <p:cNvSpPr txBox="1">
            <a:spLocks/>
          </p:cNvSpPr>
          <p:nvPr/>
        </p:nvSpPr>
        <p:spPr>
          <a:xfrm>
            <a:off x="21998781" y="3939381"/>
            <a:ext cx="80772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rPr>
              <a:t>6 month age group only </a:t>
            </a:r>
          </a:p>
        </p:txBody>
      </p:sp>
      <p:sp>
        <p:nvSpPr>
          <p:cNvPr id="276" name="Title 1"/>
          <p:cNvSpPr txBox="1">
            <a:spLocks/>
          </p:cNvSpPr>
          <p:nvPr/>
        </p:nvSpPr>
        <p:spPr>
          <a:xfrm>
            <a:off x="23317200" y="19407981"/>
            <a:ext cx="3810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rPr>
              <a:t>6 month</a:t>
            </a:r>
          </a:p>
        </p:txBody>
      </p:sp>
      <p:sp>
        <p:nvSpPr>
          <p:cNvPr id="277" name="Title 1"/>
          <p:cNvSpPr txBox="1">
            <a:spLocks/>
          </p:cNvSpPr>
          <p:nvPr/>
        </p:nvSpPr>
        <p:spPr>
          <a:xfrm>
            <a:off x="28803599" y="19450902"/>
            <a:ext cx="3810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Arial" pitchFamily="34" charset="0"/>
                <a:ea typeface="+mj-ea"/>
                <a:cs typeface="Arial" pitchFamily="34" charset="0"/>
              </a:rPr>
              <a:t>33</a:t>
            </a:r>
            <a:r>
              <a:rPr kumimoji="0" lang="en-US" sz="2800" b="1"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rPr>
              <a:t> month</a:t>
            </a:r>
          </a:p>
        </p:txBody>
      </p:sp>
      <p:pic>
        <p:nvPicPr>
          <p:cNvPr id="2050" name="Picture 2" descr="http://www.marshall.edu/mbic/HOME/INDEX_01v2.gif"/>
          <p:cNvPicPr>
            <a:picLocks noChangeAspect="1" noChangeArrowheads="1"/>
          </p:cNvPicPr>
          <p:nvPr/>
        </p:nvPicPr>
        <p:blipFill>
          <a:blip r:embed="rId37"/>
          <a:srcRect/>
          <a:stretch>
            <a:fillRect/>
          </a:stretch>
        </p:blipFill>
        <p:spPr bwMode="auto">
          <a:xfrm>
            <a:off x="35867181" y="41201181"/>
            <a:ext cx="6140655" cy="971471"/>
          </a:xfrm>
          <a:prstGeom prst="rect">
            <a:avLst/>
          </a:prstGeom>
          <a:noFill/>
        </p:spPr>
      </p:pic>
      <p:grpSp>
        <p:nvGrpSpPr>
          <p:cNvPr id="282" name="Group 281"/>
          <p:cNvGrpSpPr>
            <a:grpSpLocks noChangeAspect="1"/>
          </p:cNvGrpSpPr>
          <p:nvPr/>
        </p:nvGrpSpPr>
        <p:grpSpPr>
          <a:xfrm>
            <a:off x="21770181" y="4682271"/>
            <a:ext cx="1143000" cy="400110"/>
            <a:chOff x="26570781" y="12092781"/>
            <a:chExt cx="1143000" cy="400110"/>
          </a:xfrm>
        </p:grpSpPr>
        <p:cxnSp>
          <p:nvCxnSpPr>
            <p:cNvPr id="283" name="Straight Arrow Connector 282"/>
            <p:cNvCxnSpPr/>
            <p:nvPr/>
          </p:nvCxnSpPr>
          <p:spPr>
            <a:xfrm>
              <a:off x="26772085" y="12473781"/>
              <a:ext cx="228600" cy="1588"/>
            </a:xfrm>
            <a:prstGeom prst="straightConnector1">
              <a:avLst/>
            </a:prstGeom>
            <a:noFill/>
            <a:ln w="57150" cap="flat" cmpd="sng" algn="ctr">
              <a:solidFill>
                <a:sysClr val="window" lastClr="FFFFFF"/>
              </a:solidFill>
              <a:prstDash val="solid"/>
              <a:headEnd type="none" w="med" len="med"/>
              <a:tailEnd type="none" w="med" len="med"/>
            </a:ln>
            <a:effectLst/>
          </p:spPr>
        </p:cxnSp>
        <p:sp>
          <p:nvSpPr>
            <p:cNvPr id="284" name="TextBox 283"/>
            <p:cNvSpPr txBox="1"/>
            <p:nvPr/>
          </p:nvSpPr>
          <p:spPr>
            <a:xfrm>
              <a:off x="26570781" y="12092781"/>
              <a:ext cx="1143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a:t>
              </a:r>
              <a:r>
                <a:rPr lang="en-US" sz="2000" kern="0" dirty="0" smtClean="0">
                  <a:solidFill>
                    <a:sysClr val="window" lastClr="FFFFFF"/>
                  </a:solidFill>
                </a:rPr>
                <a:t>µ</a:t>
              </a:r>
              <a:r>
                <a:rPr kumimoji="0" lang="en-US" sz="2000" b="0" i="0" u="none" strike="noStrike" kern="0" cap="none" spc="0" normalizeH="0" baseline="0" noProof="0" dirty="0" smtClean="0">
                  <a:ln>
                    <a:noFill/>
                  </a:ln>
                  <a:solidFill>
                    <a:sysClr val="window" lastClr="FFFFFF"/>
                  </a:solidFill>
                  <a:effectLst/>
                  <a:uLnTx/>
                  <a:uFillTx/>
                </a:rPr>
                <a:t>m</a:t>
              </a:r>
              <a:endParaRPr kumimoji="0" lang="en-US" sz="2000" b="0" i="0" u="none" strike="noStrike" kern="0" cap="none" spc="0" normalizeH="0" baseline="0" noProof="0" dirty="0">
                <a:ln>
                  <a:noFill/>
                </a:ln>
                <a:solidFill>
                  <a:sysClr val="window" lastClr="FFFFFF"/>
                </a:solidFill>
                <a:effectLst/>
                <a:uLnTx/>
                <a:uFillTx/>
              </a:endParaRPr>
            </a:p>
          </p:txBody>
        </p:sp>
      </p:grpSp>
      <p:grpSp>
        <p:nvGrpSpPr>
          <p:cNvPr id="285" name="Group 284"/>
          <p:cNvGrpSpPr>
            <a:grpSpLocks noChangeAspect="1"/>
          </p:cNvGrpSpPr>
          <p:nvPr/>
        </p:nvGrpSpPr>
        <p:grpSpPr>
          <a:xfrm>
            <a:off x="21770181" y="7063581"/>
            <a:ext cx="1143000" cy="400110"/>
            <a:chOff x="26570781" y="12092781"/>
            <a:chExt cx="1143000" cy="400110"/>
          </a:xfrm>
        </p:grpSpPr>
        <p:cxnSp>
          <p:nvCxnSpPr>
            <p:cNvPr id="286" name="Straight Arrow Connector 285"/>
            <p:cNvCxnSpPr/>
            <p:nvPr/>
          </p:nvCxnSpPr>
          <p:spPr>
            <a:xfrm>
              <a:off x="26772085" y="12473781"/>
              <a:ext cx="228600" cy="1588"/>
            </a:xfrm>
            <a:prstGeom prst="straightConnector1">
              <a:avLst/>
            </a:prstGeom>
            <a:noFill/>
            <a:ln w="57150" cap="flat" cmpd="sng" algn="ctr">
              <a:solidFill>
                <a:sysClr val="window" lastClr="FFFFFF"/>
              </a:solidFill>
              <a:prstDash val="solid"/>
              <a:headEnd type="none" w="med" len="med"/>
              <a:tailEnd type="none" w="med" len="med"/>
            </a:ln>
            <a:effectLst/>
          </p:spPr>
        </p:cxnSp>
        <p:sp>
          <p:nvSpPr>
            <p:cNvPr id="287" name="TextBox 286"/>
            <p:cNvSpPr txBox="1"/>
            <p:nvPr/>
          </p:nvSpPr>
          <p:spPr>
            <a:xfrm>
              <a:off x="26570781" y="12092781"/>
              <a:ext cx="1143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a:t>
              </a:r>
              <a:r>
                <a:rPr lang="en-US" sz="2000" kern="0" dirty="0" smtClean="0">
                  <a:solidFill>
                    <a:sysClr val="window" lastClr="FFFFFF"/>
                  </a:solidFill>
                </a:rPr>
                <a:t>µ</a:t>
              </a:r>
              <a:r>
                <a:rPr kumimoji="0" lang="en-US" sz="2000" b="0" i="0" u="none" strike="noStrike" kern="0" cap="none" spc="0" normalizeH="0" baseline="0" noProof="0" dirty="0" smtClean="0">
                  <a:ln>
                    <a:noFill/>
                  </a:ln>
                  <a:solidFill>
                    <a:sysClr val="window" lastClr="FFFFFF"/>
                  </a:solidFill>
                  <a:effectLst/>
                  <a:uLnTx/>
                  <a:uFillTx/>
                </a:rPr>
                <a:t>m</a:t>
              </a:r>
              <a:endParaRPr kumimoji="0" lang="en-US" sz="2000" b="0" i="0" u="none" strike="noStrike" kern="0" cap="none" spc="0" normalizeH="0" baseline="0" noProof="0" dirty="0">
                <a:ln>
                  <a:noFill/>
                </a:ln>
                <a:solidFill>
                  <a:sysClr val="window" lastClr="FFFFFF"/>
                </a:solidFill>
                <a:effectLst/>
                <a:uLnTx/>
                <a:uFillTx/>
              </a:endParaRPr>
            </a:p>
          </p:txBody>
        </p:sp>
      </p:grpSp>
      <p:grpSp>
        <p:nvGrpSpPr>
          <p:cNvPr id="288" name="Group 287"/>
          <p:cNvGrpSpPr>
            <a:grpSpLocks noChangeAspect="1"/>
          </p:cNvGrpSpPr>
          <p:nvPr/>
        </p:nvGrpSpPr>
        <p:grpSpPr>
          <a:xfrm>
            <a:off x="21998781" y="14908460"/>
            <a:ext cx="1143000" cy="400110"/>
            <a:chOff x="26570781" y="12092781"/>
            <a:chExt cx="1143000" cy="400110"/>
          </a:xfrm>
        </p:grpSpPr>
        <p:cxnSp>
          <p:nvCxnSpPr>
            <p:cNvPr id="289" name="Straight Arrow Connector 288"/>
            <p:cNvCxnSpPr/>
            <p:nvPr/>
          </p:nvCxnSpPr>
          <p:spPr>
            <a:xfrm>
              <a:off x="26772085" y="12473781"/>
              <a:ext cx="228600" cy="1588"/>
            </a:xfrm>
            <a:prstGeom prst="straightConnector1">
              <a:avLst/>
            </a:prstGeom>
            <a:noFill/>
            <a:ln w="57150" cap="flat" cmpd="sng" algn="ctr">
              <a:solidFill>
                <a:sysClr val="window" lastClr="FFFFFF"/>
              </a:solidFill>
              <a:prstDash val="solid"/>
              <a:headEnd type="none" w="med" len="med"/>
              <a:tailEnd type="none" w="med" len="med"/>
            </a:ln>
            <a:effectLst/>
          </p:spPr>
        </p:cxnSp>
        <p:sp>
          <p:nvSpPr>
            <p:cNvPr id="290" name="TextBox 289"/>
            <p:cNvSpPr txBox="1"/>
            <p:nvPr/>
          </p:nvSpPr>
          <p:spPr>
            <a:xfrm>
              <a:off x="26570781" y="12092781"/>
              <a:ext cx="1143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a:t>
              </a:r>
              <a:r>
                <a:rPr lang="en-US" sz="2000" kern="0" dirty="0" smtClean="0">
                  <a:solidFill>
                    <a:sysClr val="window" lastClr="FFFFFF"/>
                  </a:solidFill>
                </a:rPr>
                <a:t>µ</a:t>
              </a:r>
              <a:r>
                <a:rPr kumimoji="0" lang="en-US" sz="2000" b="0" i="0" u="none" strike="noStrike" kern="0" cap="none" spc="0" normalizeH="0" baseline="0" noProof="0" dirty="0" smtClean="0">
                  <a:ln>
                    <a:noFill/>
                  </a:ln>
                  <a:solidFill>
                    <a:sysClr val="window" lastClr="FFFFFF"/>
                  </a:solidFill>
                  <a:effectLst/>
                  <a:uLnTx/>
                  <a:uFillTx/>
                </a:rPr>
                <a:t>m</a:t>
              </a:r>
              <a:endParaRPr kumimoji="0" lang="en-US" sz="2000" b="0" i="0" u="none" strike="noStrike" kern="0" cap="none" spc="0" normalizeH="0" baseline="0" noProof="0" dirty="0">
                <a:ln>
                  <a:noFill/>
                </a:ln>
                <a:solidFill>
                  <a:sysClr val="window" lastClr="FFFFFF"/>
                </a:solidFill>
                <a:effectLst/>
                <a:uLnTx/>
                <a:uFillTx/>
              </a:endParaRPr>
            </a:p>
          </p:txBody>
        </p:sp>
      </p:grpSp>
      <p:sp>
        <p:nvSpPr>
          <p:cNvPr id="291" name="TextBox 290"/>
          <p:cNvSpPr txBox="1"/>
          <p:nvPr/>
        </p:nvSpPr>
        <p:spPr>
          <a:xfrm>
            <a:off x="20169981" y="8111271"/>
            <a:ext cx="17526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ysClr val="windowText" lastClr="000000"/>
                </a:solidFill>
              </a:rPr>
              <a:t>no</a:t>
            </a:r>
            <a:r>
              <a:rPr kumimoji="0" lang="en-US" sz="2000" b="0" i="0" u="none" strike="noStrike" kern="0" cap="none" spc="0" normalizeH="0" noProof="0" dirty="0" smtClean="0">
                <a:ln>
                  <a:noFill/>
                </a:ln>
                <a:solidFill>
                  <a:sysClr val="windowText" lastClr="000000"/>
                </a:solidFill>
                <a:effectLst/>
                <a:uLnTx/>
                <a:uFillTx/>
              </a:rPr>
              <a:t> 1° Ab</a:t>
            </a:r>
            <a:endParaRPr kumimoji="0" lang="en-US" sz="2000" b="0" i="0" u="none" strike="noStrike" kern="0" cap="none" spc="0" normalizeH="0" baseline="0" noProof="0" dirty="0">
              <a:ln>
                <a:noFill/>
              </a:ln>
              <a:solidFill>
                <a:sysClr val="windowText" lastClr="000000"/>
              </a:solidFill>
              <a:effectLst/>
              <a:uLnTx/>
              <a:uFillTx/>
            </a:endParaRPr>
          </a:p>
        </p:txBody>
      </p:sp>
      <p:sp>
        <p:nvSpPr>
          <p:cNvPr id="292" name="TextBox 291"/>
          <p:cNvSpPr txBox="1"/>
          <p:nvPr/>
        </p:nvSpPr>
        <p:spPr>
          <a:xfrm>
            <a:off x="20703381" y="15826581"/>
            <a:ext cx="17526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ysClr val="windowText" lastClr="000000"/>
                </a:solidFill>
              </a:rPr>
              <a:t>w</a:t>
            </a:r>
            <a:r>
              <a:rPr kumimoji="0" lang="en-US" sz="2000" b="0" i="0" u="none" strike="noStrike" kern="0" cap="none" spc="0" normalizeH="0" baseline="0" noProof="0" dirty="0" smtClean="0">
                <a:ln>
                  <a:noFill/>
                </a:ln>
                <a:solidFill>
                  <a:sysClr val="windowText" lastClr="000000"/>
                </a:solidFill>
                <a:effectLst/>
                <a:uLnTx/>
                <a:uFillTx/>
              </a:rPr>
              <a:t>ith</a:t>
            </a:r>
            <a:r>
              <a:rPr kumimoji="0" lang="en-US" sz="2000" b="0" i="0" u="none" strike="noStrike" kern="0" cap="none" spc="0" normalizeH="0" noProof="0" dirty="0" smtClean="0">
                <a:ln>
                  <a:noFill/>
                </a:ln>
                <a:solidFill>
                  <a:sysClr val="windowText" lastClr="000000"/>
                </a:solidFill>
                <a:effectLst/>
                <a:uLnTx/>
                <a:uFillTx/>
              </a:rPr>
              <a:t>1° Ab</a:t>
            </a:r>
            <a:endParaRPr kumimoji="0" lang="en-US" sz="2000" b="0" i="0" u="none" strike="noStrike" kern="0" cap="none" spc="0" normalizeH="0" baseline="0" noProof="0" dirty="0">
              <a:ln>
                <a:noFill/>
              </a:ln>
              <a:solidFill>
                <a:sysClr val="windowText" lastClr="000000"/>
              </a:solidFill>
              <a:effectLst/>
              <a:uLnTx/>
              <a:uFillTx/>
            </a:endParaRPr>
          </a:p>
        </p:txBody>
      </p:sp>
      <p:sp>
        <p:nvSpPr>
          <p:cNvPr id="295" name="Rectangle 294"/>
          <p:cNvSpPr/>
          <p:nvPr/>
        </p:nvSpPr>
        <p:spPr>
          <a:xfrm>
            <a:off x="19788981" y="3939381"/>
            <a:ext cx="11734800" cy="716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19865181" y="14073981"/>
            <a:ext cx="2186940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p:cNvSpPr txBox="1"/>
          <p:nvPr/>
        </p:nvSpPr>
        <p:spPr>
          <a:xfrm rot="16200000">
            <a:off x="39603793" y="19633770"/>
            <a:ext cx="615553" cy="773576"/>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Text" lastClr="000000"/>
                </a:solidFill>
                <a:latin typeface="Arial" pitchFamily="34" charset="0"/>
                <a:cs typeface="Arial" pitchFamily="34" charset="0"/>
              </a:rPr>
              <a:t>J</a:t>
            </a:r>
            <a:endParaRPr kumimoji="0" lang="en-U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98" name="Rectangle 297"/>
          <p:cNvSpPr/>
          <p:nvPr/>
        </p:nvSpPr>
        <p:spPr>
          <a:xfrm>
            <a:off x="19891457" y="19255581"/>
            <a:ext cx="21869400" cy="1097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280"/>
          <p:cNvGrpSpPr>
            <a:grpSpLocks noChangeAspect="1"/>
          </p:cNvGrpSpPr>
          <p:nvPr/>
        </p:nvGrpSpPr>
        <p:grpSpPr>
          <a:xfrm>
            <a:off x="22074981" y="20398581"/>
            <a:ext cx="1143000" cy="400110"/>
            <a:chOff x="26570781" y="12092781"/>
            <a:chExt cx="1143000" cy="400110"/>
          </a:xfrm>
        </p:grpSpPr>
        <p:cxnSp>
          <p:nvCxnSpPr>
            <p:cNvPr id="588" name="Straight Arrow Connector 587"/>
            <p:cNvCxnSpPr/>
            <p:nvPr/>
          </p:nvCxnSpPr>
          <p:spPr>
            <a:xfrm>
              <a:off x="26772085" y="12473781"/>
              <a:ext cx="228600" cy="1588"/>
            </a:xfrm>
            <a:prstGeom prst="straightConnector1">
              <a:avLst/>
            </a:prstGeom>
            <a:noFill/>
            <a:ln w="57150" cap="flat" cmpd="sng" algn="ctr">
              <a:solidFill>
                <a:sysClr val="window" lastClr="FFFFFF"/>
              </a:solidFill>
              <a:prstDash val="solid"/>
              <a:headEnd type="none" w="med" len="med"/>
              <a:tailEnd type="none" w="med" len="med"/>
            </a:ln>
            <a:effectLst/>
          </p:spPr>
        </p:cxnSp>
        <p:sp>
          <p:nvSpPr>
            <p:cNvPr id="589" name="TextBox 588"/>
            <p:cNvSpPr txBox="1"/>
            <p:nvPr/>
          </p:nvSpPr>
          <p:spPr>
            <a:xfrm>
              <a:off x="26570781" y="12092781"/>
              <a:ext cx="1143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a:t>
              </a:r>
              <a:r>
                <a:rPr lang="en-US" sz="2000" kern="0" dirty="0" smtClean="0">
                  <a:solidFill>
                    <a:sysClr val="window" lastClr="FFFFFF"/>
                  </a:solidFill>
                </a:rPr>
                <a:t>µ</a:t>
              </a:r>
              <a:r>
                <a:rPr kumimoji="0" lang="en-US" sz="2000" b="0" i="0" u="none" strike="noStrike" kern="0" cap="none" spc="0" normalizeH="0" baseline="0" noProof="0" dirty="0" smtClean="0">
                  <a:ln>
                    <a:noFill/>
                  </a:ln>
                  <a:solidFill>
                    <a:sysClr val="window" lastClr="FFFFFF"/>
                  </a:solidFill>
                  <a:effectLst/>
                  <a:uLnTx/>
                  <a:uFillTx/>
                </a:rPr>
                <a:t>m</a:t>
              </a:r>
              <a:endParaRPr kumimoji="0" lang="en-US" sz="2000" b="0" i="0" u="none" strike="noStrike" kern="0" cap="none" spc="0" normalizeH="0" baseline="0" noProof="0" dirty="0">
                <a:ln>
                  <a:noFill/>
                </a:ln>
                <a:solidFill>
                  <a:sysClr val="window" lastClr="FFFFFF"/>
                </a:solidFill>
                <a:effectLst/>
                <a:uLnTx/>
                <a:uFillTx/>
              </a:endParaRPr>
            </a:p>
          </p:txBody>
        </p:sp>
      </p:grpSp>
      <p:grpSp>
        <p:nvGrpSpPr>
          <p:cNvPr id="299" name="Group 298"/>
          <p:cNvGrpSpPr>
            <a:grpSpLocks noChangeAspect="1"/>
          </p:cNvGrpSpPr>
          <p:nvPr/>
        </p:nvGrpSpPr>
        <p:grpSpPr>
          <a:xfrm>
            <a:off x="21998781" y="22684581"/>
            <a:ext cx="1143000" cy="400110"/>
            <a:chOff x="26570781" y="12092781"/>
            <a:chExt cx="1143000" cy="400110"/>
          </a:xfrm>
        </p:grpSpPr>
        <p:cxnSp>
          <p:nvCxnSpPr>
            <p:cNvPr id="300" name="Straight Arrow Connector 299"/>
            <p:cNvCxnSpPr/>
            <p:nvPr/>
          </p:nvCxnSpPr>
          <p:spPr>
            <a:xfrm>
              <a:off x="26772085" y="12473781"/>
              <a:ext cx="228600" cy="1588"/>
            </a:xfrm>
            <a:prstGeom prst="straightConnector1">
              <a:avLst/>
            </a:prstGeom>
            <a:noFill/>
            <a:ln w="57150" cap="flat" cmpd="sng" algn="ctr">
              <a:solidFill>
                <a:sysClr val="window" lastClr="FFFFFF"/>
              </a:solidFill>
              <a:prstDash val="solid"/>
              <a:headEnd type="none" w="med" len="med"/>
              <a:tailEnd type="none" w="med" len="med"/>
            </a:ln>
            <a:effectLst/>
          </p:spPr>
        </p:cxnSp>
        <p:sp>
          <p:nvSpPr>
            <p:cNvPr id="301" name="TextBox 300"/>
            <p:cNvSpPr txBox="1"/>
            <p:nvPr/>
          </p:nvSpPr>
          <p:spPr>
            <a:xfrm>
              <a:off x="26570781" y="12092781"/>
              <a:ext cx="1143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rPr>
                <a:t>100 </a:t>
              </a:r>
              <a:r>
                <a:rPr lang="en-US" sz="2000" kern="0" dirty="0" smtClean="0">
                  <a:solidFill>
                    <a:sysClr val="window" lastClr="FFFFFF"/>
                  </a:solidFill>
                </a:rPr>
                <a:t>µ</a:t>
              </a:r>
              <a:r>
                <a:rPr kumimoji="0" lang="en-US" sz="2000" b="0" i="0" u="none" strike="noStrike" kern="0" cap="none" spc="0" normalizeH="0" baseline="0" noProof="0" dirty="0" smtClean="0">
                  <a:ln>
                    <a:noFill/>
                  </a:ln>
                  <a:solidFill>
                    <a:sysClr val="window" lastClr="FFFFFF"/>
                  </a:solidFill>
                  <a:effectLst/>
                  <a:uLnTx/>
                  <a:uFillTx/>
                </a:rPr>
                <a:t>m</a:t>
              </a:r>
              <a:endParaRPr kumimoji="0" lang="en-US" sz="2000" b="0" i="0" u="none" strike="noStrike" kern="0" cap="none" spc="0" normalizeH="0" baseline="0" noProof="0" dirty="0">
                <a:ln>
                  <a:noFill/>
                </a:ln>
                <a:solidFill>
                  <a:sysClr val="window" lastClr="FFFFFF"/>
                </a:solidFill>
                <a:effectLst/>
                <a:uLnTx/>
                <a:uFillTx/>
              </a:endParaRPr>
            </a:p>
          </p:txBody>
        </p:sp>
      </p:grpSp>
      <p:cxnSp>
        <p:nvCxnSpPr>
          <p:cNvPr id="303" name="Straight Arrow Connector 302"/>
          <p:cNvCxnSpPr/>
          <p:nvPr/>
        </p:nvCxnSpPr>
        <p:spPr>
          <a:xfrm flipV="1">
            <a:off x="25884981" y="6149181"/>
            <a:ext cx="685800" cy="22860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34952781" y="16991667"/>
            <a:ext cx="14708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White matter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6" name="TextBox 305"/>
          <p:cNvSpPr txBox="1"/>
          <p:nvPr/>
        </p:nvSpPr>
        <p:spPr>
          <a:xfrm>
            <a:off x="36476781" y="16991667"/>
            <a:ext cx="13946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Granular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7" name="TextBox 306"/>
          <p:cNvSpPr txBox="1"/>
          <p:nvPr/>
        </p:nvSpPr>
        <p:spPr>
          <a:xfrm>
            <a:off x="38762781" y="16969581"/>
            <a:ext cx="15240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Molecular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08" name="TextBox 307"/>
          <p:cNvSpPr txBox="1"/>
          <p:nvPr/>
        </p:nvSpPr>
        <p:spPr>
          <a:xfrm rot="16200000">
            <a:off x="34295586" y="157248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09" name="TextBox 308"/>
          <p:cNvSpPr txBox="1"/>
          <p:nvPr/>
        </p:nvSpPr>
        <p:spPr>
          <a:xfrm rot="16200000">
            <a:off x="36276726" y="154962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10" name="TextBox 309"/>
          <p:cNvSpPr txBox="1"/>
          <p:nvPr/>
        </p:nvSpPr>
        <p:spPr>
          <a:xfrm rot="16200000">
            <a:off x="38181726" y="154962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11" name="TextBox 310"/>
          <p:cNvSpPr txBox="1"/>
          <p:nvPr/>
        </p:nvSpPr>
        <p:spPr>
          <a:xfrm rot="16200000">
            <a:off x="38829426" y="15610512"/>
            <a:ext cx="1600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12" name="TextBox 311"/>
          <p:cNvSpPr txBox="1"/>
          <p:nvPr/>
        </p:nvSpPr>
        <p:spPr>
          <a:xfrm rot="16200000">
            <a:off x="36886326" y="154962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13" name="TextBox 312"/>
          <p:cNvSpPr txBox="1"/>
          <p:nvPr/>
        </p:nvSpPr>
        <p:spPr>
          <a:xfrm rot="16200000">
            <a:off x="35038536" y="15893226"/>
            <a:ext cx="1447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15" name="TextBox 314"/>
          <p:cNvSpPr txBox="1"/>
          <p:nvPr/>
        </p:nvSpPr>
        <p:spPr>
          <a:xfrm>
            <a:off x="35105181" y="22433895"/>
            <a:ext cx="14708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White matter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16" name="TextBox 315"/>
          <p:cNvSpPr txBox="1"/>
          <p:nvPr/>
        </p:nvSpPr>
        <p:spPr>
          <a:xfrm>
            <a:off x="36834763" y="22433895"/>
            <a:ext cx="13946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Granular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17" name="TextBox 316"/>
          <p:cNvSpPr txBox="1"/>
          <p:nvPr/>
        </p:nvSpPr>
        <p:spPr>
          <a:xfrm>
            <a:off x="38457981" y="22433895"/>
            <a:ext cx="15240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Molecular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18" name="TextBox 317"/>
          <p:cNvSpPr txBox="1"/>
          <p:nvPr/>
        </p:nvSpPr>
        <p:spPr>
          <a:xfrm rot="16200000">
            <a:off x="34447986" y="210367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19" name="TextBox 318"/>
          <p:cNvSpPr txBox="1"/>
          <p:nvPr/>
        </p:nvSpPr>
        <p:spPr>
          <a:xfrm rot="16200000">
            <a:off x="36200526" y="208081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20" name="TextBox 319"/>
          <p:cNvSpPr txBox="1"/>
          <p:nvPr/>
        </p:nvSpPr>
        <p:spPr>
          <a:xfrm rot="16200000">
            <a:off x="37896036" y="208081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21" name="TextBox 320"/>
          <p:cNvSpPr txBox="1"/>
          <p:nvPr/>
        </p:nvSpPr>
        <p:spPr>
          <a:xfrm rot="16200000">
            <a:off x="38581836" y="21017676"/>
            <a:ext cx="1600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22" name="TextBox 321"/>
          <p:cNvSpPr txBox="1"/>
          <p:nvPr/>
        </p:nvSpPr>
        <p:spPr>
          <a:xfrm rot="16200000">
            <a:off x="36753036" y="208081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23" name="TextBox 322"/>
          <p:cNvSpPr txBox="1"/>
          <p:nvPr/>
        </p:nvSpPr>
        <p:spPr>
          <a:xfrm rot="16200000">
            <a:off x="35190936" y="21205140"/>
            <a:ext cx="1447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37" name="TextBox 336"/>
          <p:cNvSpPr txBox="1"/>
          <p:nvPr/>
        </p:nvSpPr>
        <p:spPr>
          <a:xfrm>
            <a:off x="34895631" y="26015295"/>
            <a:ext cx="14708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White matter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38" name="TextBox 337"/>
          <p:cNvSpPr txBox="1"/>
          <p:nvPr/>
        </p:nvSpPr>
        <p:spPr>
          <a:xfrm>
            <a:off x="36758563" y="26015295"/>
            <a:ext cx="13946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Granular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39" name="TextBox 338"/>
          <p:cNvSpPr txBox="1"/>
          <p:nvPr/>
        </p:nvSpPr>
        <p:spPr>
          <a:xfrm>
            <a:off x="38705631" y="26015295"/>
            <a:ext cx="150495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Molecular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40" name="TextBox 339"/>
          <p:cNvSpPr txBox="1"/>
          <p:nvPr/>
        </p:nvSpPr>
        <p:spPr>
          <a:xfrm rot="16200000">
            <a:off x="34314576" y="24672240"/>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6 month</a:t>
            </a:r>
            <a:endParaRPr kumimoji="0" lang="en-US" sz="2000" b="0" i="0" u="none" strike="noStrike" kern="0" cap="none" spc="0" normalizeH="0" baseline="0" noProof="0" dirty="0">
              <a:ln>
                <a:noFill/>
              </a:ln>
              <a:solidFill>
                <a:schemeClr val="bg1"/>
              </a:solidFill>
              <a:effectLst/>
              <a:uLnTx/>
              <a:uFillTx/>
            </a:endParaRPr>
          </a:p>
        </p:txBody>
      </p:sp>
      <p:sp>
        <p:nvSpPr>
          <p:cNvPr id="341" name="TextBox 340"/>
          <p:cNvSpPr txBox="1"/>
          <p:nvPr/>
        </p:nvSpPr>
        <p:spPr>
          <a:xfrm rot="16200000">
            <a:off x="36143436" y="24443640"/>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6 month</a:t>
            </a:r>
            <a:endParaRPr kumimoji="0" lang="en-US" sz="2000" b="0" i="0" u="none" strike="noStrike" kern="0" cap="none" spc="0" normalizeH="0" baseline="0" noProof="0" dirty="0">
              <a:ln>
                <a:noFill/>
              </a:ln>
              <a:solidFill>
                <a:schemeClr val="bg1"/>
              </a:solidFill>
              <a:effectLst/>
              <a:uLnTx/>
              <a:uFillTx/>
            </a:endParaRPr>
          </a:p>
        </p:txBody>
      </p:sp>
      <p:sp>
        <p:nvSpPr>
          <p:cNvPr id="342" name="TextBox 341"/>
          <p:cNvSpPr txBox="1"/>
          <p:nvPr/>
        </p:nvSpPr>
        <p:spPr>
          <a:xfrm rot="16200000">
            <a:off x="37972236" y="24443640"/>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6 month</a:t>
            </a:r>
            <a:endParaRPr kumimoji="0" lang="en-US" sz="2000" b="0" i="0" u="none" strike="noStrike" kern="0" cap="none" spc="0" normalizeH="0" baseline="0" noProof="0" dirty="0">
              <a:ln>
                <a:noFill/>
              </a:ln>
              <a:solidFill>
                <a:schemeClr val="bg1"/>
              </a:solidFill>
              <a:effectLst/>
              <a:uLnTx/>
              <a:uFillTx/>
            </a:endParaRPr>
          </a:p>
        </p:txBody>
      </p:sp>
      <p:sp>
        <p:nvSpPr>
          <p:cNvPr id="343" name="TextBox 342"/>
          <p:cNvSpPr txBox="1"/>
          <p:nvPr/>
        </p:nvSpPr>
        <p:spPr>
          <a:xfrm rot="16200000">
            <a:off x="38619936" y="24557940"/>
            <a:ext cx="1600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33 month</a:t>
            </a:r>
            <a:endParaRPr kumimoji="0" lang="en-US" sz="2000" b="0" i="0" u="none" strike="noStrike" kern="0" cap="none" spc="0" normalizeH="0" baseline="0" noProof="0" dirty="0">
              <a:ln>
                <a:noFill/>
              </a:ln>
              <a:solidFill>
                <a:schemeClr val="bg1"/>
              </a:solidFill>
              <a:effectLst/>
              <a:uLnTx/>
              <a:uFillTx/>
            </a:endParaRPr>
          </a:p>
        </p:txBody>
      </p:sp>
      <p:sp>
        <p:nvSpPr>
          <p:cNvPr id="344" name="TextBox 343"/>
          <p:cNvSpPr txBox="1"/>
          <p:nvPr/>
        </p:nvSpPr>
        <p:spPr>
          <a:xfrm rot="16200000">
            <a:off x="36753036" y="24443640"/>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33 month</a:t>
            </a:r>
            <a:endParaRPr kumimoji="0" lang="en-US" sz="2000" b="0" i="0" u="none" strike="noStrike" kern="0" cap="none" spc="0" normalizeH="0" baseline="0" noProof="0" dirty="0">
              <a:ln>
                <a:noFill/>
              </a:ln>
              <a:solidFill>
                <a:schemeClr val="bg1"/>
              </a:solidFill>
              <a:effectLst/>
              <a:uLnTx/>
              <a:uFillTx/>
            </a:endParaRPr>
          </a:p>
        </p:txBody>
      </p:sp>
      <p:sp>
        <p:nvSpPr>
          <p:cNvPr id="345" name="TextBox 344"/>
          <p:cNvSpPr txBox="1"/>
          <p:nvPr/>
        </p:nvSpPr>
        <p:spPr>
          <a:xfrm rot="16200000">
            <a:off x="35076576" y="24840654"/>
            <a:ext cx="1447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33 month</a:t>
            </a:r>
            <a:endParaRPr kumimoji="0" lang="en-US" sz="2000" b="0" i="0" u="none" strike="noStrike" kern="0" cap="none" spc="0" normalizeH="0" baseline="0" noProof="0" dirty="0">
              <a:ln>
                <a:noFill/>
              </a:ln>
              <a:solidFill>
                <a:schemeClr val="bg1"/>
              </a:solidFill>
              <a:effectLst/>
              <a:uLnTx/>
              <a:uFillTx/>
            </a:endParaRPr>
          </a:p>
        </p:txBody>
      </p:sp>
      <p:sp>
        <p:nvSpPr>
          <p:cNvPr id="357" name="TextBox 356"/>
          <p:cNvSpPr txBox="1"/>
          <p:nvPr/>
        </p:nvSpPr>
        <p:spPr>
          <a:xfrm>
            <a:off x="22836981" y="29215695"/>
            <a:ext cx="14708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White matter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58" name="TextBox 357"/>
          <p:cNvSpPr txBox="1"/>
          <p:nvPr/>
        </p:nvSpPr>
        <p:spPr>
          <a:xfrm>
            <a:off x="25122981" y="29237781"/>
            <a:ext cx="139461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Granular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59" name="TextBox 358"/>
          <p:cNvSpPr txBox="1"/>
          <p:nvPr/>
        </p:nvSpPr>
        <p:spPr>
          <a:xfrm>
            <a:off x="27713781" y="29215695"/>
            <a:ext cx="15240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Molecular layer</a:t>
            </a:r>
            <a:endParaRPr kumimoji="0" lang="en-US" sz="20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60" name="TextBox 359"/>
          <p:cNvSpPr txBox="1"/>
          <p:nvPr/>
        </p:nvSpPr>
        <p:spPr>
          <a:xfrm rot="16200000">
            <a:off x="22198836" y="276882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61" name="TextBox 360"/>
          <p:cNvSpPr txBox="1"/>
          <p:nvPr/>
        </p:nvSpPr>
        <p:spPr>
          <a:xfrm rot="16200000">
            <a:off x="24618126" y="27459612"/>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62" name="TextBox 361"/>
          <p:cNvSpPr txBox="1"/>
          <p:nvPr/>
        </p:nvSpPr>
        <p:spPr>
          <a:xfrm rot="16200000">
            <a:off x="26980326" y="275137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6 month</a:t>
            </a:r>
            <a:endParaRPr kumimoji="0" lang="en-US" sz="2000" b="0" i="0" u="none" strike="noStrike" kern="0" cap="none" spc="0" normalizeH="0" baseline="0" noProof="0" dirty="0">
              <a:ln>
                <a:noFill/>
              </a:ln>
              <a:effectLst/>
              <a:uLnTx/>
              <a:uFillTx/>
            </a:endParaRPr>
          </a:p>
        </p:txBody>
      </p:sp>
      <p:sp>
        <p:nvSpPr>
          <p:cNvPr id="363" name="TextBox 362"/>
          <p:cNvSpPr txBox="1"/>
          <p:nvPr/>
        </p:nvSpPr>
        <p:spPr>
          <a:xfrm rot="16200000">
            <a:off x="27856626" y="27932826"/>
            <a:ext cx="16002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64" name="TextBox 363"/>
          <p:cNvSpPr txBox="1"/>
          <p:nvPr/>
        </p:nvSpPr>
        <p:spPr>
          <a:xfrm rot="16200000">
            <a:off x="25399236" y="27589926"/>
            <a:ext cx="1676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65" name="TextBox 364"/>
          <p:cNvSpPr txBox="1"/>
          <p:nvPr/>
        </p:nvSpPr>
        <p:spPr>
          <a:xfrm rot="16200000">
            <a:off x="23208426" y="27475626"/>
            <a:ext cx="14478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33 month</a:t>
            </a:r>
            <a:endParaRPr kumimoji="0" lang="en-US" sz="2000" b="0" i="0" u="none" strike="noStrike" kern="0" cap="none" spc="0" normalizeH="0" baseline="0" noProof="0" dirty="0">
              <a:ln>
                <a:noFill/>
              </a:ln>
              <a:effectLst/>
              <a:uLnTx/>
              <a:uFillTx/>
            </a:endParaRPr>
          </a:p>
        </p:txBody>
      </p:sp>
      <p:sp>
        <p:nvSpPr>
          <p:cNvPr id="366" name="TextBox 365"/>
          <p:cNvSpPr txBox="1"/>
          <p:nvPr/>
        </p:nvSpPr>
        <p:spPr>
          <a:xfrm>
            <a:off x="32057181" y="3775611"/>
            <a:ext cx="9753600" cy="7786747"/>
          </a:xfrm>
          <a:prstGeom prst="rect">
            <a:avLst/>
          </a:prstGeom>
          <a:noFill/>
        </p:spPr>
        <p:txBody>
          <a:bodyPr wrap="square" rtlCol="0">
            <a:spAutoFit/>
          </a:bodyPr>
          <a:lstStyle/>
          <a:p>
            <a:r>
              <a:rPr lang="en-US" sz="4000" dirty="0" smtClean="0">
                <a:latin typeface="Arial" pitchFamily="34" charset="0"/>
                <a:cs typeface="Arial" pitchFamily="34" charset="0"/>
              </a:rPr>
              <a:t>Results: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 </a:t>
            </a:r>
            <a:r>
              <a:rPr lang="en-US" sz="2000" dirty="0" smtClean="0">
                <a:latin typeface="Arial" pitchFamily="34" charset="0"/>
                <a:cs typeface="Arial" pitchFamily="34" charset="0"/>
              </a:rPr>
              <a:t>Figure 3 shows hippocampus sections from only 6 month old rat.  Due to poor section quality, we could not be positive of location of  hippocampus  in sections from the  33 month animals. </a:t>
            </a:r>
            <a:r>
              <a:rPr lang="en-US" sz="2000" dirty="0" smtClean="0">
                <a:latin typeface="Arial" pitchFamily="34" charset="0"/>
                <a:cs typeface="Arial" pitchFamily="34" charset="0"/>
              </a:rPr>
              <a:t> Although </a:t>
            </a:r>
            <a:r>
              <a:rPr lang="en-US" sz="2000" dirty="0" smtClean="0">
                <a:latin typeface="Arial" pitchFamily="34" charset="0"/>
                <a:cs typeface="Arial" pitchFamily="34" charset="0"/>
              </a:rPr>
              <a:t>there is obvious non-specific binding of secondary antibody to sections (E&amp;F) we see in B &amp; C signal that is more intense.   In the case of the anti-BACE1 probe (B) we see more BACE1 signal in the region indicated by white arrow.</a:t>
            </a:r>
          </a:p>
          <a:p>
            <a:r>
              <a:rPr lang="en-US" sz="2000" dirty="0" smtClean="0">
                <a:latin typeface="Arial" pitchFamily="34" charset="0"/>
                <a:cs typeface="Arial" pitchFamily="34" charset="0"/>
              </a:rPr>
              <a:t>2- Cross sections of  cerebellum  stained with BACE 1 and SOD 2 antibodies were clearly demarcated in to white matter, granular layer and molecular layer as labelled with letters W,G and M respectively (Figure 4&amp;5). </a:t>
            </a:r>
          </a:p>
          <a:p>
            <a:r>
              <a:rPr lang="en-US" sz="2000" dirty="0" smtClean="0">
                <a:latin typeface="Arial" pitchFamily="34" charset="0"/>
                <a:cs typeface="Arial" pitchFamily="34" charset="0"/>
              </a:rPr>
              <a:t>3-  Intensity of flourescence emitted by probes for BACE1 &amp; SOD2  was quantified using Image J software.  The results were analyzed with one-way ANOVA  and the data plotted in to graphs as shown  (Figure 4E,5J,5K&amp; 5L). Bars show standard error.  All data displayed graphically has been scaled to show expression levels (relative to 6 month levels) between age groups within a given tissue type and antibody.  For this reason we cannot use these graphs to compare intensity of fluorescence between tissue types.  Images in figures 4&amp;5 show  that intensity of  BACE1 and SOD2 labels varied notably between white matter, granular layer and molecular layer, predominantly appearing in the </a:t>
            </a:r>
            <a:r>
              <a:rPr lang="en-US" sz="2000" dirty="0" smtClean="0">
                <a:latin typeface="Arial" pitchFamily="34" charset="0"/>
                <a:cs typeface="Arial" pitchFamily="34" charset="0"/>
              </a:rPr>
              <a:t>granular layer  (highest  density of cell bodies).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4- With aging we measured no significant change in expression of BACE1 in white matter of cerebellum between adult  6 months and aged 33 month F344XBN rats.  Similarly, the expression of BACE 1 in granular layer and molecular layer of cerebellum is not changed with aging in F344XBN rat model. </a:t>
            </a:r>
          </a:p>
        </p:txBody>
      </p:sp>
      <p:sp>
        <p:nvSpPr>
          <p:cNvPr id="367" name="TextBox 366"/>
          <p:cNvSpPr txBox="1"/>
          <p:nvPr/>
        </p:nvSpPr>
        <p:spPr>
          <a:xfrm>
            <a:off x="20398581" y="21389181"/>
            <a:ext cx="17526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noProof="0" dirty="0" smtClean="0">
                <a:solidFill>
                  <a:sysClr val="windowText" lastClr="000000"/>
                </a:solidFill>
              </a:rPr>
              <a:t>wi</a:t>
            </a:r>
            <a:r>
              <a:rPr kumimoji="0" lang="en-US" sz="2000" b="0" i="0" u="none" strike="noStrike" kern="0" cap="none" spc="0" normalizeH="0" baseline="0" noProof="0" dirty="0" smtClean="0">
                <a:ln>
                  <a:noFill/>
                </a:ln>
                <a:solidFill>
                  <a:sysClr val="windowText" lastClr="000000"/>
                </a:solidFill>
                <a:effectLst/>
                <a:uLnTx/>
                <a:uFillTx/>
              </a:rPr>
              <a:t>th</a:t>
            </a:r>
            <a:r>
              <a:rPr lang="en-US" sz="2000" kern="0" dirty="0" smtClean="0">
                <a:solidFill>
                  <a:sysClr val="windowText" lastClr="000000"/>
                </a:solidFill>
              </a:rPr>
              <a:t> </a:t>
            </a:r>
            <a:r>
              <a:rPr kumimoji="0" lang="en-US" sz="2000" b="0" i="0" u="none" strike="noStrike" kern="0" cap="none" spc="0" normalizeH="0" noProof="0" dirty="0" smtClean="0">
                <a:ln>
                  <a:noFill/>
                </a:ln>
                <a:solidFill>
                  <a:sysClr val="windowText" lastClr="000000"/>
                </a:solidFill>
                <a:effectLst/>
                <a:uLnTx/>
                <a:uFillTx/>
              </a:rPr>
              <a:t>1° Ab</a:t>
            </a:r>
            <a:endParaRPr kumimoji="0" lang="en-US" sz="2000" b="0" i="0" u="none" strike="noStrike" kern="0" cap="none" spc="0" normalizeH="0" baseline="0" noProof="0" dirty="0">
              <a:ln>
                <a:noFill/>
              </a:ln>
              <a:solidFill>
                <a:sysClr val="windowText" lastClr="000000"/>
              </a:solidFill>
              <a:effectLst/>
              <a:uLnTx/>
              <a:uFillTx/>
            </a:endParaRPr>
          </a:p>
        </p:txBody>
      </p:sp>
      <p:sp>
        <p:nvSpPr>
          <p:cNvPr id="368" name="TextBox 367"/>
          <p:cNvSpPr txBox="1"/>
          <p:nvPr/>
        </p:nvSpPr>
        <p:spPr>
          <a:xfrm>
            <a:off x="20474781" y="23827581"/>
            <a:ext cx="17526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ysClr val="windowText" lastClr="000000"/>
                </a:solidFill>
              </a:rPr>
              <a:t>no</a:t>
            </a:r>
            <a:r>
              <a:rPr kumimoji="0" lang="en-US" sz="2000" b="0" i="0" u="none" strike="noStrike" kern="0" cap="none" spc="0" normalizeH="0" noProof="0" dirty="0" smtClean="0">
                <a:ln>
                  <a:noFill/>
                </a:ln>
                <a:solidFill>
                  <a:sysClr val="windowText" lastClr="000000"/>
                </a:solidFill>
                <a:effectLst/>
                <a:uLnTx/>
                <a:uFillTx/>
              </a:rPr>
              <a:t> 1° Ab</a:t>
            </a:r>
            <a:endParaRPr kumimoji="0" lang="en-US" sz="2000" b="0" i="0" u="none" strike="noStrike" kern="0" cap="none" spc="0" normalizeH="0" baseline="0" noProof="0" dirty="0">
              <a:ln>
                <a:noFill/>
              </a:ln>
              <a:solidFill>
                <a:sysClr val="windowText" lastClr="000000"/>
              </a:solidFill>
              <a:effectLst/>
              <a:uLnTx/>
              <a:uFillTx/>
            </a:endParaRPr>
          </a:p>
        </p:txBody>
      </p:sp>
      <p:sp>
        <p:nvSpPr>
          <p:cNvPr id="369" name="TextBox 368"/>
          <p:cNvSpPr txBox="1"/>
          <p:nvPr/>
        </p:nvSpPr>
        <p:spPr>
          <a:xfrm>
            <a:off x="20169981" y="11144389"/>
            <a:ext cx="21291882" cy="1938992"/>
          </a:xfrm>
          <a:prstGeom prst="rect">
            <a:avLst/>
          </a:prstGeom>
          <a:noFill/>
        </p:spPr>
        <p:txBody>
          <a:bodyPr wrap="square" rtlCol="0">
            <a:spAutoFit/>
          </a:bodyPr>
          <a:lstStyle/>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5- </a:t>
            </a:r>
            <a:r>
              <a:rPr lang="en-US" sz="2000" dirty="0" smtClean="0">
                <a:latin typeface="Arial" pitchFamily="34" charset="0"/>
                <a:cs typeface="Arial" pitchFamily="34" charset="0"/>
              </a:rPr>
              <a:t>Figure 5 shows decrease in SOD2 signal in all cerebellar tissue types (J).  However, </a:t>
            </a:r>
            <a:r>
              <a:rPr lang="en-US" sz="2000" dirty="0" smtClean="0">
                <a:latin typeface="Arial" pitchFamily="34" charset="0"/>
                <a:cs typeface="Arial" pitchFamily="34" charset="0"/>
              </a:rPr>
              <a:t>5K </a:t>
            </a:r>
            <a:r>
              <a:rPr lang="en-US" sz="2000" dirty="0" smtClean="0">
                <a:latin typeface="Arial" pitchFamily="34" charset="0"/>
                <a:cs typeface="Arial" pitchFamily="34" charset="0"/>
              </a:rPr>
              <a:t>shows that in the absence of primary antibody we still see age dependent variation in secondary Ab signal.  Aging leads to decrease in non-specific signal in granular and molecular layers and a increase in non-specific signal from the white matter.   </a:t>
            </a:r>
          </a:p>
          <a:p>
            <a:pPr algn="just"/>
            <a:r>
              <a:rPr lang="en-US" sz="2000" dirty="0" smtClean="0">
                <a:latin typeface="Arial" pitchFamily="34" charset="0"/>
                <a:cs typeface="Arial" pitchFamily="34" charset="0"/>
              </a:rPr>
              <a:t>6- Figure </a:t>
            </a:r>
            <a:r>
              <a:rPr lang="en-US" sz="2000" dirty="0" smtClean="0">
                <a:latin typeface="Arial" pitchFamily="34" charset="0"/>
                <a:cs typeface="Arial" pitchFamily="34" charset="0"/>
              </a:rPr>
              <a:t>5L </a:t>
            </a:r>
            <a:r>
              <a:rPr lang="en-US" sz="2000" dirty="0" smtClean="0">
                <a:latin typeface="Arial" pitchFamily="34" charset="0"/>
                <a:cs typeface="Arial" pitchFamily="34" charset="0"/>
              </a:rPr>
              <a:t>shows intensity data that has been normalized by subtracting the age related changes in non-specific secondary Ab binding.  Compared to 6-month animals, the relative expression of SOD2 in cerebellum decreased by 84% and 29% in white matter and molecular layer respectively in 33-month old rats. Interestingly there is no  significant difference in the expression of SOD 2 in Granular layer</a:t>
            </a:r>
            <a:endParaRPr lang="en-US" sz="2000" dirty="0"/>
          </a:p>
        </p:txBody>
      </p:sp>
    </p:spTree>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6745</TotalTime>
  <Words>2022</Words>
  <Application>Microsoft Office PowerPoint</Application>
  <PresentationFormat>Custom</PresentationFormat>
  <Paragraphs>200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Introduction:  Oxidative damage of bio-molecules and tissues is a well accepted mechanism and outcome of aging.   In addition, when animals age neurological function is generally diminished, this is called senescence or cognitive impairment and may correlate with formation of senile plaques (SP) as seen in figure 2A (8).  In reference 2  a transgenic mouse model (for human Alzheimers disease(AD)) is used, the author Apelt showed that increased brain oxidative stress seems to have an important role in cognitive impairment caused by normal aging and neurodegenerative diseases. She goes on to assert that her study demonstrates time correlation of SP formation with the highest levels of anti-oxidant enzymes.   However, this and other studies have shown the patterns of age-related expression of SOD and other anti-oxidant enzymes (i.e. glutathione peroxidase (Gpx)) in brain pathology and aging to be unclear.   Overall, these enzyme activities increases with age, Gpx activity has been shown to increase in AD.   Furthermore, levels of SOD increase with age up to the 21st month in mice but after then to level off, which implies that oxidative damage may eventually outstrip the tissue’s ability to enzymatically respond (2).   Amyloid-beta proteins (Aβ) are a major component of SP in both AD brains and non-diseased aged brain (1).  As seen in figure1A,  BACE1 (beta amyloid precursor protein cleaving enzyme) cleaves amyloid precursor protein (APP) to yield Aβ; these proteins in turn form amyloid or senile plaques.   Activity of the enzyme BACE1 does precede and seems to correlate with the appearance of SP (7).  Inflammatory cytokines from microglia seem to up-regulate BACE1 (6)  while the presence of SP can cause an increase in local glial cell mediated inflammation (fig 1B).  Additionally, neither AD model nor normal mice seem to exhibit  a negative feedback loop by which the BACE1 product Aβ controls BACE1 activity (2).   In total, these relationships seem to form a runaway feed-forward loop that results not only in increased tissue oxidation and Aβ formation but also the formation of SP (2,6).</vt:lpstr>
    </vt:vector>
  </TitlesOfParts>
  <Company>Marshall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thulluri</dc:creator>
  <cp:lastModifiedBy>dneff</cp:lastModifiedBy>
  <cp:revision>277</cp:revision>
  <dcterms:created xsi:type="dcterms:W3CDTF">2009-04-22T19:46:07Z</dcterms:created>
  <dcterms:modified xsi:type="dcterms:W3CDTF">2009-05-29T21:41:56Z</dcterms:modified>
</cp:coreProperties>
</file>